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8"/>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2" r:id="rId26"/>
    <p:sldId id="292" r:id="rId27"/>
  </p:sldIdLst>
  <p:sldSz cx="12192000" cy="6858000"/>
  <p:notesSz cx="7010400" cy="9296400"/>
  <p:embeddedFontLst>
    <p:embeddedFont>
      <p:font typeface="Calibri" panose="020F0502020204030204" pitchFamily="34" charset="0"/>
      <p:regular r:id="rId29"/>
      <p:bold r:id="rId30"/>
      <p:italic r:id="rId31"/>
      <p:boldItalic r:id="rId32"/>
    </p:embeddedFont>
    <p:embeddedFont>
      <p:font typeface="Consolas" panose="020B0609020204030204" pitchFamily="49" charset="0"/>
      <p:regular r:id="rId33"/>
      <p:bold r:id="rId34"/>
      <p:italic r:id="rId35"/>
      <p:boldItalic r:id="rId36"/>
    </p:embeddedFont>
    <p:embeddedFont>
      <p:font typeface="Open Sans" panose="020B0606030504020204" pitchFamily="34" charset="0"/>
      <p:regular r:id="rId37"/>
      <p:bold r:id="rId38"/>
      <p:italic r:id="rId39"/>
      <p:boldItalic r:id="rId40"/>
    </p:embeddedFont>
    <p:embeddedFont>
      <p:font typeface="Open Sans SemiBold" panose="020B0706030804020204" pitchFamily="3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977">
          <p15:clr>
            <a:srgbClr val="A4A3A4"/>
          </p15:clr>
        </p15:guide>
        <p15:guide id="2" pos="2257">
          <p15:clr>
            <a:srgbClr val="A4A3A4"/>
          </p15:clr>
        </p15:guide>
      </p15:notes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8" roundtripDataSignature="AMtx7mhOy4M5FiOMwNSQQ3H9pYGvjG2ww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70106F-54B0-4737-9CE3-5FB1895ED64E}">
  <a:tblStyle styleId="{5570106F-54B0-4737-9CE3-5FB1895ED64E}"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1398" autoAdjust="0"/>
  </p:normalViewPr>
  <p:slideViewPr>
    <p:cSldViewPr snapToGrid="0">
      <p:cViewPr varScale="1">
        <p:scale>
          <a:sx n="85" d="100"/>
          <a:sy n="85" d="100"/>
        </p:scale>
        <p:origin x="1554" y="60"/>
      </p:cViewPr>
      <p:guideLst>
        <p:guide orient="horz" pos="2160"/>
        <p:guide pos="3840"/>
      </p:guideLst>
    </p:cSldViewPr>
  </p:slideViewPr>
  <p:notesTextViewPr>
    <p:cViewPr>
      <p:scale>
        <a:sx n="1" d="1"/>
        <a:sy n="1" d="1"/>
      </p:scale>
      <p:origin x="0" y="0"/>
    </p:cViewPr>
  </p:notesTextViewPr>
  <p:notesViewPr>
    <p:cSldViewPr snapToGrid="0">
      <p:cViewPr varScale="1">
        <p:scale>
          <a:sx n="100" d="100"/>
          <a:sy n="100" d="100"/>
        </p:scale>
        <p:origin x="0" y="0"/>
      </p:cViewPr>
      <p:guideLst>
        <p:guide orient="horz" pos="2977"/>
        <p:guide pos="2257"/>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58"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3.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105348" cy="472567"/>
          </a:xfrm>
          <a:prstGeom prst="rect">
            <a:avLst/>
          </a:prstGeom>
          <a:noFill/>
          <a:ln>
            <a:noFill/>
          </a:ln>
        </p:spPr>
        <p:txBody>
          <a:bodyPr spcFirstLastPara="1" wrap="square" lIns="94925" tIns="47450" rIns="94925" bIns="4745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059181" y="0"/>
            <a:ext cx="3105348" cy="472567"/>
          </a:xfrm>
          <a:prstGeom prst="rect">
            <a:avLst/>
          </a:prstGeom>
          <a:noFill/>
          <a:ln>
            <a:noFill/>
          </a:ln>
        </p:spPr>
        <p:txBody>
          <a:bodyPr spcFirstLastPara="1" wrap="square" lIns="94925" tIns="47450" rIns="94925" bIns="4745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977133"/>
            <a:ext cx="3105348" cy="472567"/>
          </a:xfrm>
          <a:prstGeom prst="rect">
            <a:avLst/>
          </a:prstGeom>
          <a:noFill/>
          <a:ln>
            <a:noFill/>
          </a:ln>
        </p:spPr>
        <p:txBody>
          <a:bodyPr spcFirstLastPara="1" wrap="square" lIns="94925" tIns="47450" rIns="94925" bIns="4745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marR="0" lvl="0" indent="0" algn="r" rtl="0">
              <a:lnSpc>
                <a:spcPct val="100000"/>
              </a:lnSpc>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1: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 name="Google Shape;56;p1: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r>
              <a:rPr lang="en-US"/>
              <a:t>Welcome!</a:t>
            </a:r>
            <a:endParaRPr/>
          </a:p>
          <a:p>
            <a:pPr marL="0" lvl="0" indent="0" algn="l" rtl="0">
              <a:lnSpc>
                <a:spcPct val="100000"/>
              </a:lnSpc>
              <a:spcBef>
                <a:spcPts val="0"/>
              </a:spcBef>
              <a:spcAft>
                <a:spcPts val="0"/>
              </a:spcAft>
              <a:buSzPts val="1400"/>
              <a:buNone/>
            </a:pPr>
            <a:r>
              <a:rPr lang="en-US"/>
              <a:t> </a:t>
            </a:r>
            <a:endParaRPr/>
          </a:p>
          <a:p>
            <a:pPr marL="0" lvl="0" indent="0" algn="l" rtl="0">
              <a:lnSpc>
                <a:spcPct val="100000"/>
              </a:lnSpc>
              <a:spcBef>
                <a:spcPts val="0"/>
              </a:spcBef>
              <a:spcAft>
                <a:spcPts val="0"/>
              </a:spcAft>
              <a:buSzPts val="1400"/>
              <a:buNone/>
            </a:pPr>
            <a:endParaRPr/>
          </a:p>
        </p:txBody>
      </p:sp>
      <p:sp>
        <p:nvSpPr>
          <p:cNvPr id="57" name="Google Shape;57;p1: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102: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 name="Google Shape;134;p102: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dirty="0"/>
              <a:t>A first idea might be to do this.  The only challenge might be how to represent empty spots on the board. We could use “_” but that’s confusing types.</a:t>
            </a:r>
            <a:endParaRPr dirty="0"/>
          </a:p>
          <a:p>
            <a:pPr marL="457200" marR="0" lvl="0" indent="-228600" algn="l" rtl="0">
              <a:lnSpc>
                <a:spcPct val="100000"/>
              </a:lnSpc>
              <a:spcBef>
                <a:spcPts val="0"/>
              </a:spcBef>
              <a:spcAft>
                <a:spcPts val="0"/>
              </a:spcAft>
              <a:buSzPts val="1400"/>
              <a:buNone/>
            </a:pPr>
            <a:endParaRPr dirty="0"/>
          </a:p>
          <a:p>
            <a:pPr marL="457200" marR="0" lvl="0" indent="-228600" algn="l" rtl="0">
              <a:lnSpc>
                <a:spcPct val="100000"/>
              </a:lnSpc>
              <a:spcBef>
                <a:spcPts val="0"/>
              </a:spcBef>
              <a:spcAft>
                <a:spcPts val="0"/>
              </a:spcAft>
              <a:buSzPts val="1400"/>
              <a:buNone/>
            </a:pPr>
            <a:endParaRPr dirty="0"/>
          </a:p>
        </p:txBody>
      </p:sp>
      <p:sp>
        <p:nvSpPr>
          <p:cNvPr id="135" name="Google Shape;135;p102: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10</a:t>
            </a:fld>
            <a:endParaRPr sz="1200">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103: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 name="Google Shape;147;p103: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dirty="0"/>
              <a:t>An alternative might be to just represent the board as Ts and Fs for what values are known from the main solution.</a:t>
            </a:r>
            <a:endParaRPr dirty="0"/>
          </a:p>
          <a:p>
            <a:pPr marL="457200" marR="0" lvl="0" indent="-228600" algn="l" rtl="0">
              <a:lnSpc>
                <a:spcPct val="100000"/>
              </a:lnSpc>
              <a:spcBef>
                <a:spcPts val="0"/>
              </a:spcBef>
              <a:spcAft>
                <a:spcPts val="0"/>
              </a:spcAft>
              <a:buSzPts val="1400"/>
              <a:buNone/>
            </a:pPr>
            <a:endParaRPr dirty="0"/>
          </a:p>
        </p:txBody>
      </p:sp>
      <p:sp>
        <p:nvSpPr>
          <p:cNvPr id="148" name="Google Shape;148;p103: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11</a:t>
            </a:fld>
            <a:endParaRPr sz="1200">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104: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p104: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An alternative might be to just represent the board as Ts and Fs for what values are known from the main solution.</a:t>
            </a:r>
            <a:endParaRPr/>
          </a:p>
          <a:p>
            <a:pPr marL="457200" marR="0" lvl="0" indent="-228600" algn="l" rtl="0">
              <a:lnSpc>
                <a:spcPct val="100000"/>
              </a:lnSpc>
              <a:spcBef>
                <a:spcPts val="0"/>
              </a:spcBef>
              <a:spcAft>
                <a:spcPts val="0"/>
              </a:spcAft>
              <a:buSzPts val="1400"/>
              <a:buNone/>
            </a:pPr>
            <a:endParaRPr/>
          </a:p>
        </p:txBody>
      </p:sp>
      <p:sp>
        <p:nvSpPr>
          <p:cNvPr id="161" name="Google Shape;161;p104: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12</a:t>
            </a:fld>
            <a:endParaRPr sz="1200">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05: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 name="Google Shape;170;p105: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We could just know that indexes 0-4 are car, 5-7 are appliance, 8-10 are the bank </a:t>
            </a:r>
            <a:endParaRPr/>
          </a:p>
          <a:p>
            <a:pPr marL="457200" marR="0" lvl="0" indent="-228600" algn="l" rtl="0">
              <a:lnSpc>
                <a:spcPct val="100000"/>
              </a:lnSpc>
              <a:spcBef>
                <a:spcPts val="0"/>
              </a:spcBef>
              <a:spcAft>
                <a:spcPts val="0"/>
              </a:spcAft>
              <a:buSzPts val="1400"/>
              <a:buNone/>
            </a:pPr>
            <a:endParaRPr/>
          </a:p>
        </p:txBody>
      </p:sp>
      <p:sp>
        <p:nvSpPr>
          <p:cNvPr id="171" name="Google Shape;171;p105: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13</a:t>
            </a:fld>
            <a:endParaRPr sz="1200">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06: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106: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No right answer here – this is about them thinking about tradeoffs.</a:t>
            </a:r>
            <a:endParaRPr/>
          </a:p>
          <a:p>
            <a:pPr marL="457200" marR="0" lvl="0" indent="-228600" algn="l" rtl="0">
              <a:lnSpc>
                <a:spcPct val="100000"/>
              </a:lnSpc>
              <a:spcBef>
                <a:spcPts val="0"/>
              </a:spcBef>
              <a:spcAft>
                <a:spcPts val="0"/>
              </a:spcAft>
              <a:buSzPts val="1400"/>
              <a:buNone/>
            </a:pPr>
            <a:r>
              <a:rPr lang="en-US"/>
              <a:t>Random before vs. random during is the same in terms of “fairness”.  But, as a human, it might seem disingenuous.  Also, this isn’t great if you ever want to fill in with _real_ prices from a dataset or something.  </a:t>
            </a:r>
            <a:endParaRPr/>
          </a:p>
          <a:p>
            <a:pPr marL="457200" lvl="0" indent="-228600" algn="l" rtl="0">
              <a:lnSpc>
                <a:spcPct val="100000"/>
              </a:lnSpc>
              <a:spcBef>
                <a:spcPts val="0"/>
              </a:spcBef>
              <a:spcAft>
                <a:spcPts val="0"/>
              </a:spcAft>
              <a:buSzPts val="1400"/>
              <a:buAutoNum type="alphaUcPeriod" startAt="4"/>
            </a:pPr>
            <a:r>
              <a:rPr lang="en-US"/>
              <a:t>Yeah, this is possibly true.  Without a “solution” it might make it harder for us to compare the game behavior against what it’s supposed to do.</a:t>
            </a:r>
            <a:endParaRPr/>
          </a:p>
          <a:p>
            <a:pPr marL="457200" lvl="0" indent="-228600" algn="l" rtl="0">
              <a:lnSpc>
                <a:spcPct val="100000"/>
              </a:lnSpc>
              <a:spcBef>
                <a:spcPts val="0"/>
              </a:spcBef>
              <a:spcAft>
                <a:spcPts val="0"/>
              </a:spcAft>
              <a:buSzPts val="1400"/>
              <a:buAutoNum type="alphaUcPeriod" startAt="4"/>
            </a:pPr>
            <a:r>
              <a:rPr lang="en-US"/>
              <a:t>Probably easier to maintain the board, but a bit of a pain when we have to display the solution at the end. We’d need to fill in all the missing spots with random values at game end.</a:t>
            </a:r>
            <a:endParaRPr/>
          </a:p>
          <a:p>
            <a:pPr marL="228600" lvl="0" indent="0" algn="l" rtl="0">
              <a:lnSpc>
                <a:spcPct val="100000"/>
              </a:lnSpc>
              <a:spcBef>
                <a:spcPts val="0"/>
              </a:spcBef>
              <a:spcAft>
                <a:spcPts val="0"/>
              </a:spcAft>
              <a:buSzPts val="1400"/>
              <a:buNone/>
            </a:pPr>
            <a:r>
              <a:rPr lang="en-US"/>
              <a:t>I would have considered this solution.</a:t>
            </a:r>
            <a:endParaRPr/>
          </a:p>
        </p:txBody>
      </p:sp>
      <p:sp>
        <p:nvSpPr>
          <p:cNvPr id="184" name="Google Shape;184;p106: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14</a:t>
            </a:fld>
            <a:endParaRPr sz="1200">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0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p10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The experiment was dropped, I believe, but I always thought it was a cool experiment.</a:t>
            </a:r>
            <a:endParaRPr/>
          </a:p>
          <a:p>
            <a:pPr marL="457200" marR="0" lvl="0" indent="-228600" algn="l" rtl="0">
              <a:lnSpc>
                <a:spcPct val="100000"/>
              </a:lnSpc>
              <a:spcBef>
                <a:spcPts val="0"/>
              </a:spcBef>
              <a:spcAft>
                <a:spcPts val="0"/>
              </a:spcAft>
              <a:buSzPts val="1400"/>
              <a:buNone/>
            </a:pPr>
            <a:endParaRPr/>
          </a:p>
          <a:p>
            <a:pPr marL="457200" marR="0" lvl="0" indent="-228600" algn="l" rtl="0">
              <a:lnSpc>
                <a:spcPct val="100000"/>
              </a:lnSpc>
              <a:spcBef>
                <a:spcPts val="0"/>
              </a:spcBef>
              <a:spcAft>
                <a:spcPts val="0"/>
              </a:spcAft>
              <a:buSzPts val="1400"/>
              <a:buNone/>
            </a:pPr>
            <a:r>
              <a:rPr lang="en-US"/>
              <a:t>Even paper rock scissors could be a fun game if you think through how to design a predictor of what the human is going to do based on past history.  Random is optimal, but humans are bad at being random.</a:t>
            </a:r>
            <a:endParaRPr/>
          </a:p>
        </p:txBody>
      </p:sp>
      <p:sp>
        <p:nvSpPr>
          <p:cNvPr id="195" name="Google Shape;195;p10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15</a:t>
            </a:fld>
            <a:endParaRPr sz="12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08: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108: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Faster find for a number, but slow to reconstruct the board at the end.  If this were a big, big board, then a dictionary might be warranted, but searching the entire solution every time isn’t that expensive with 11 numbers.</a:t>
            </a:r>
            <a:endParaRPr/>
          </a:p>
        </p:txBody>
      </p:sp>
      <p:sp>
        <p:nvSpPr>
          <p:cNvPr id="202" name="Google Shape;202;p108: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16</a:t>
            </a:fld>
            <a:endParaRPr sz="12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109: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p109: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These are ALL viable.  A and B were both at the top of my list.  C is tempting, but I think I like the logical separation of a board vs. a solution.  D is too easy to get wrong.  E. is clever, but feels like a bit of overengineering to me when the cost of search of an 11 entry board isn’t that expensive.  With A, we need to figure out what to do with the missing numbers, but lists can be heterogenous, so we can just put a space there and be fine.</a:t>
            </a:r>
            <a:endParaRPr/>
          </a:p>
        </p:txBody>
      </p:sp>
      <p:sp>
        <p:nvSpPr>
          <p:cNvPr id="214" name="Google Shape;214;p109: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17</a:t>
            </a:fld>
            <a:endParaRPr sz="12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10: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0" name="Google Shape;220;p110: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Talk these through.</a:t>
            </a:r>
            <a:endParaRPr/>
          </a:p>
        </p:txBody>
      </p:sp>
      <p:sp>
        <p:nvSpPr>
          <p:cNvPr id="221" name="Google Shape;221;p110: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18</a:t>
            </a:fld>
            <a:endParaRPr sz="1200">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11: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 name="Google Shape;227;p111: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Have them give us the idea.  Create a solution that adheres to the rules.  Then create a board with just the first digit of the solution filled in.  We’ll need to have a board and solution available to us at various points in time, so we need to figure out what to do with them.  Should they be globals or objects passed around between functions?</a:t>
            </a:r>
            <a:endParaRPr/>
          </a:p>
          <a:p>
            <a:pPr marL="457200" marR="0" lvl="0" indent="-228600" algn="l" rtl="0">
              <a:lnSpc>
                <a:spcPct val="100000"/>
              </a:lnSpc>
              <a:spcBef>
                <a:spcPts val="0"/>
              </a:spcBef>
              <a:spcAft>
                <a:spcPts val="0"/>
              </a:spcAft>
              <a:buSzPts val="1400"/>
              <a:buNone/>
            </a:pPr>
            <a:endParaRPr/>
          </a:p>
          <a:p>
            <a:pPr marL="457200" marR="0" lvl="0" indent="-228600" algn="l" rtl="0">
              <a:lnSpc>
                <a:spcPct val="100000"/>
              </a:lnSpc>
              <a:spcBef>
                <a:spcPts val="0"/>
              </a:spcBef>
              <a:spcAft>
                <a:spcPts val="0"/>
              </a:spcAft>
              <a:buSzPts val="1400"/>
              <a:buNone/>
            </a:pPr>
            <a:r>
              <a:rPr lang="en-US"/>
              <a:t>This is a rare case I’d be tempted to keep them as globals, but we’ll go with passing them around.  When you learn about classes, these would be instance variables but that’s for another course.</a:t>
            </a:r>
            <a:endParaRPr/>
          </a:p>
        </p:txBody>
      </p:sp>
      <p:sp>
        <p:nvSpPr>
          <p:cNvPr id="228" name="Google Shape;228;p111: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19</a:t>
            </a:fld>
            <a:endParaRPr sz="12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94: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 name="Google Shape;74;p94: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a:p>
        </p:txBody>
      </p:sp>
      <p:sp>
        <p:nvSpPr>
          <p:cNvPr id="75" name="Google Shape;75;p94: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12: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p112: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Draw a memory model – point out that tup[0] is immutable, but tup[0] gives you a list and the list is mutable. Common confusion.</a:t>
            </a:r>
            <a:endParaRPr/>
          </a:p>
        </p:txBody>
      </p:sp>
      <p:sp>
        <p:nvSpPr>
          <p:cNvPr id="235" name="Google Shape;235;p112: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20</a:t>
            </a:fld>
            <a:endParaRPr sz="1200">
              <a:solidFill>
                <a:schemeClr val="dk1"/>
              </a:solidFill>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113: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p113: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This should be easy.  Main -&gt; game_setup (returns tuple of the (board,solution), no params)</a:t>
            </a:r>
            <a:endParaRPr/>
          </a:p>
          <a:p>
            <a:pPr marL="457200" marR="0" lvl="0" indent="-228600" algn="l" rtl="0">
              <a:lnSpc>
                <a:spcPct val="100000"/>
              </a:lnSpc>
              <a:spcBef>
                <a:spcPts val="0"/>
              </a:spcBef>
              <a:spcAft>
                <a:spcPts val="0"/>
              </a:spcAft>
              <a:buSzPts val="1400"/>
              <a:buNone/>
            </a:pPr>
            <a:r>
              <a:rPr lang="en-US"/>
              <a:t>game_setup-&gt;solution_setup(returns list of list of numbers, no params)</a:t>
            </a:r>
            <a:endParaRPr/>
          </a:p>
          <a:p>
            <a:pPr marL="457200" marR="0" lvl="0" indent="-228600" algn="l" rtl="0">
              <a:lnSpc>
                <a:spcPct val="100000"/>
              </a:lnSpc>
              <a:spcBef>
                <a:spcPts val="0"/>
              </a:spcBef>
              <a:spcAft>
                <a:spcPts val="0"/>
              </a:spcAft>
              <a:buSzPts val="1400"/>
              <a:buNone/>
            </a:pPr>
            <a:r>
              <a:rPr lang="en-US"/>
              <a:t>game_setup -&gt; board_setup (returns list of list, entries are either numbers or underscores, </a:t>
            </a:r>
            <a:endParaRPr/>
          </a:p>
        </p:txBody>
      </p:sp>
      <p:sp>
        <p:nvSpPr>
          <p:cNvPr id="244" name="Google Shape;244;p113: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21</a:t>
            </a:fld>
            <a:endParaRPr sz="1200">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p114: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0" name="Google Shape;250;p114: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dirty="0"/>
              <a:t>Mainly for discussion!</a:t>
            </a:r>
          </a:p>
          <a:p>
            <a:pPr marL="457200" marR="0" lvl="0" indent="-228600" algn="l" rtl="0">
              <a:lnSpc>
                <a:spcPct val="100000"/>
              </a:lnSpc>
              <a:spcBef>
                <a:spcPts val="0"/>
              </a:spcBef>
              <a:spcAft>
                <a:spcPts val="0"/>
              </a:spcAft>
              <a:buSzPts val="1400"/>
              <a:buNone/>
            </a:pPr>
            <a:endParaRPr lang="en-US" dirty="0"/>
          </a:p>
          <a:p>
            <a:pPr marL="457200" marR="0" lvl="0" indent="-228600" algn="l" rtl="0">
              <a:lnSpc>
                <a:spcPct val="100000"/>
              </a:lnSpc>
              <a:spcBef>
                <a:spcPts val="0"/>
              </a:spcBef>
              <a:spcAft>
                <a:spcPts val="0"/>
              </a:spcAft>
              <a:buSzPts val="1400"/>
              <a:buNone/>
            </a:pPr>
            <a:r>
              <a:rPr lang="en-US" dirty="0"/>
              <a:t>Game setup and board setup are pretty easy, but we might guess </a:t>
            </a:r>
            <a:r>
              <a:rPr lang="en-US" dirty="0" err="1"/>
              <a:t>solution_setup</a:t>
            </a:r>
            <a:r>
              <a:rPr lang="en-US" dirty="0"/>
              <a:t> is going to be difficult because of our stipulations on the data</a:t>
            </a:r>
            <a:endParaRPr dirty="0"/>
          </a:p>
        </p:txBody>
      </p:sp>
      <p:sp>
        <p:nvSpPr>
          <p:cNvPr id="251" name="Google Shape;251;p114: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22</a:t>
            </a:fld>
            <a:endParaRPr sz="1200">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115: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7" name="Google Shape;257;p115: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dirty="0"/>
              <a:t>Copilot first response is terrible.  I tried messing around with the prompt and it didn’t do well.  I think my last sentence was too vague….</a:t>
            </a:r>
            <a:endParaRPr dirty="0"/>
          </a:p>
        </p:txBody>
      </p:sp>
      <p:sp>
        <p:nvSpPr>
          <p:cNvPr id="258" name="Google Shape;258;p115: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23</a:t>
            </a:fld>
            <a:endParaRPr sz="1200">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16: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6" name="Google Shape;266;p116: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First is obviously wrong, second is too.  Third isn’t right either!  The only duplicate allowed is with the first number.  But 7 is a duplicate.</a:t>
            </a:r>
            <a:endParaRPr/>
          </a:p>
        </p:txBody>
      </p:sp>
      <p:sp>
        <p:nvSpPr>
          <p:cNvPr id="267" name="Google Shape;267;p116: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24</a:t>
            </a:fld>
            <a:endParaRPr sz="1200">
              <a:solidFill>
                <a:schemeClr val="dk1"/>
              </a:solidFill>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118: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3" name="Google Shape;283;p118: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No attempt to ensure all 10 numbers are unique, just plain wrong.</a:t>
            </a:r>
            <a:endParaRPr/>
          </a:p>
        </p:txBody>
      </p:sp>
      <p:sp>
        <p:nvSpPr>
          <p:cNvPr id="284" name="Google Shape;284;p118: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25</a:t>
            </a:fld>
            <a:endParaRPr sz="1200">
              <a:solidFill>
                <a:schemeClr val="dk1"/>
              </a:solidFill>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128: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6" name="Google Shape;356;p128: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a:p>
        </p:txBody>
      </p:sp>
      <p:sp>
        <p:nvSpPr>
          <p:cNvPr id="357" name="Google Shape;357;p128: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26</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95: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 name="Google Shape;81;p95: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0" lvl="0" indent="0" algn="l" rtl="0">
              <a:lnSpc>
                <a:spcPct val="100000"/>
              </a:lnSpc>
              <a:spcBef>
                <a:spcPts val="0"/>
              </a:spcBef>
              <a:spcAft>
                <a:spcPts val="0"/>
              </a:spcAft>
              <a:buSzPts val="1400"/>
              <a:buNone/>
            </a:pPr>
            <a:endParaRPr/>
          </a:p>
        </p:txBody>
      </p:sp>
      <p:sp>
        <p:nvSpPr>
          <p:cNvPr id="82" name="Google Shape;82;p95: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96: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 name="Google Shape;88;p96: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Original game on the Price is Right!</a:t>
            </a:r>
            <a:endParaRPr/>
          </a:p>
        </p:txBody>
      </p:sp>
      <p:sp>
        <p:nvSpPr>
          <p:cNvPr id="89" name="Google Shape;89;p96: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4</a:t>
            </a:fld>
            <a:endParaRPr sz="12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97: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97: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List of lists – separate solution and current board</a:t>
            </a:r>
            <a:endParaRPr/>
          </a:p>
          <a:p>
            <a:pPr marL="457200" marR="0" lvl="0" indent="-228600" algn="l" rtl="0">
              <a:lnSpc>
                <a:spcPct val="100000"/>
              </a:lnSpc>
              <a:spcBef>
                <a:spcPts val="0"/>
              </a:spcBef>
              <a:spcAft>
                <a:spcPts val="0"/>
              </a:spcAft>
              <a:buSzPts val="1400"/>
              <a:buNone/>
            </a:pPr>
            <a:r>
              <a:rPr lang="en-US"/>
              <a:t>List of lists with tuples</a:t>
            </a:r>
            <a:endParaRPr/>
          </a:p>
          <a:p>
            <a:pPr marL="457200" marR="0" lvl="0" indent="-228600" algn="l" rtl="0">
              <a:lnSpc>
                <a:spcPct val="100000"/>
              </a:lnSpc>
              <a:spcBef>
                <a:spcPts val="0"/>
              </a:spcBef>
              <a:spcAft>
                <a:spcPts val="0"/>
              </a:spcAft>
              <a:buSzPts val="1400"/>
              <a:buNone/>
            </a:pPr>
            <a:r>
              <a:rPr lang="en-US"/>
              <a:t>Single list, we manage the math behind the scenes</a:t>
            </a:r>
            <a:endParaRPr/>
          </a:p>
          <a:p>
            <a:pPr marL="457200" marR="0" lvl="0" indent="-228600" algn="l" rtl="0">
              <a:lnSpc>
                <a:spcPct val="100000"/>
              </a:lnSpc>
              <a:spcBef>
                <a:spcPts val="0"/>
              </a:spcBef>
              <a:spcAft>
                <a:spcPts val="0"/>
              </a:spcAft>
              <a:buSzPts val="1400"/>
              <a:buNone/>
            </a:pPr>
            <a:r>
              <a:rPr lang="en-US"/>
              <a:t>Pretend there’s a solution and we create it as we go along. Possibly harder to debug.</a:t>
            </a:r>
            <a:endParaRPr/>
          </a:p>
          <a:p>
            <a:pPr marL="457200" marR="0" lvl="0" indent="-228600" algn="l" rtl="0">
              <a:lnSpc>
                <a:spcPct val="100000"/>
              </a:lnSpc>
              <a:spcBef>
                <a:spcPts val="0"/>
              </a:spcBef>
              <a:spcAft>
                <a:spcPts val="0"/>
              </a:spcAft>
              <a:buSzPts val="1400"/>
              <a:buNone/>
            </a:pPr>
            <a:r>
              <a:rPr lang="en-US"/>
              <a:t>Dictionary idea from Dan</a:t>
            </a:r>
            <a:endParaRPr/>
          </a:p>
          <a:p>
            <a:pPr marL="457200" marR="0" lvl="0" indent="-228600" algn="l" rtl="0">
              <a:lnSpc>
                <a:spcPct val="100000"/>
              </a:lnSpc>
              <a:spcBef>
                <a:spcPts val="0"/>
              </a:spcBef>
              <a:spcAft>
                <a:spcPts val="0"/>
              </a:spcAft>
              <a:buSzPts val="1400"/>
              <a:buNone/>
            </a:pPr>
            <a:endParaRPr/>
          </a:p>
          <a:p>
            <a:pPr marL="457200" marR="0" lvl="0" indent="-228600" algn="l" rtl="0">
              <a:lnSpc>
                <a:spcPct val="100000"/>
              </a:lnSpc>
              <a:spcBef>
                <a:spcPts val="0"/>
              </a:spcBef>
              <a:spcAft>
                <a:spcPts val="0"/>
              </a:spcAft>
              <a:buSzPts val="1400"/>
              <a:buNone/>
            </a:pPr>
            <a:r>
              <a:rPr lang="en-US"/>
              <a:t>Check for duplicate guesses or silent fail?</a:t>
            </a:r>
            <a:endParaRPr/>
          </a:p>
        </p:txBody>
      </p:sp>
      <p:sp>
        <p:nvSpPr>
          <p:cNvPr id="98" name="Google Shape;98;p97: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5</a:t>
            </a:fld>
            <a:endParaRPr sz="12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98: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p98: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Solution:</a:t>
            </a:r>
            <a:endParaRPr/>
          </a:p>
          <a:p>
            <a:pPr marL="457200" marR="0" lvl="0" indent="-228600" algn="l" rtl="0">
              <a:lnSpc>
                <a:spcPct val="100000"/>
              </a:lnSpc>
              <a:spcBef>
                <a:spcPts val="0"/>
              </a:spcBef>
              <a:spcAft>
                <a:spcPts val="0"/>
              </a:spcAft>
              <a:buSzPts val="1400"/>
              <a:buNone/>
            </a:pPr>
            <a:r>
              <a:rPr lang="en-US"/>
              <a:t>29,640</a:t>
            </a:r>
            <a:endParaRPr/>
          </a:p>
          <a:p>
            <a:pPr marL="457200" marR="0" lvl="0" indent="-228600" algn="l" rtl="0">
              <a:lnSpc>
                <a:spcPct val="100000"/>
              </a:lnSpc>
              <a:spcBef>
                <a:spcPts val="0"/>
              </a:spcBef>
              <a:spcAft>
                <a:spcPts val="0"/>
              </a:spcAft>
              <a:buSzPts val="1400"/>
              <a:buNone/>
            </a:pPr>
            <a:r>
              <a:rPr lang="en-US"/>
              <a:t>832</a:t>
            </a:r>
            <a:endParaRPr/>
          </a:p>
          <a:p>
            <a:pPr marL="457200" marR="0" lvl="0" indent="-228600" algn="l" rtl="0">
              <a:lnSpc>
                <a:spcPct val="100000"/>
              </a:lnSpc>
              <a:spcBef>
                <a:spcPts val="0"/>
              </a:spcBef>
              <a:spcAft>
                <a:spcPts val="0"/>
              </a:spcAft>
              <a:buSzPts val="1400"/>
              <a:buNone/>
            </a:pPr>
            <a:r>
              <a:rPr lang="en-US"/>
              <a:t>715</a:t>
            </a:r>
            <a:endParaRPr/>
          </a:p>
          <a:p>
            <a:pPr marL="457200" marR="0" lvl="0" indent="-228600" algn="l" rtl="0">
              <a:lnSpc>
                <a:spcPct val="100000"/>
              </a:lnSpc>
              <a:spcBef>
                <a:spcPts val="0"/>
              </a:spcBef>
              <a:spcAft>
                <a:spcPts val="0"/>
              </a:spcAft>
              <a:buSzPts val="1400"/>
              <a:buNone/>
            </a:pPr>
            <a:endParaRPr/>
          </a:p>
        </p:txBody>
      </p:sp>
      <p:sp>
        <p:nvSpPr>
          <p:cNvPr id="105" name="Google Shape;105;p98: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6</a:t>
            </a:fld>
            <a:endParaRPr sz="12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99: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 name="Google Shape;111;p99: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I had a solution already made.  The solution had unique numbers in it and I’d chosen the first digit in the car.</a:t>
            </a:r>
            <a:endParaRPr/>
          </a:p>
          <a:p>
            <a:pPr marL="457200" marR="0" lvl="0" indent="-228600" algn="l" rtl="0">
              <a:lnSpc>
                <a:spcPct val="100000"/>
              </a:lnSpc>
              <a:spcBef>
                <a:spcPts val="0"/>
              </a:spcBef>
              <a:spcAft>
                <a:spcPts val="0"/>
              </a:spcAft>
              <a:buSzPts val="1400"/>
              <a:buNone/>
            </a:pPr>
            <a:r>
              <a:rPr lang="en-US"/>
              <a:t>- We’ll need to pick a first digit for the car</a:t>
            </a:r>
            <a:endParaRPr/>
          </a:p>
          <a:p>
            <a:pPr marL="457200" marR="0" lvl="0" indent="-228600" algn="l" rtl="0">
              <a:lnSpc>
                <a:spcPct val="100000"/>
              </a:lnSpc>
              <a:spcBef>
                <a:spcPts val="0"/>
              </a:spcBef>
              <a:spcAft>
                <a:spcPts val="0"/>
              </a:spcAft>
              <a:buSzPts val="1400"/>
              <a:buNone/>
            </a:pPr>
            <a:r>
              <a:rPr lang="en-US"/>
              <a:t>- We need to create a solution that has each digit occur exactly once.</a:t>
            </a:r>
            <a:endParaRPr/>
          </a:p>
          <a:p>
            <a:pPr marL="457200" marR="0" lvl="0" indent="-228600" algn="l" rtl="0">
              <a:lnSpc>
                <a:spcPct val="100000"/>
              </a:lnSpc>
              <a:spcBef>
                <a:spcPts val="0"/>
              </a:spcBef>
              <a:spcAft>
                <a:spcPts val="0"/>
              </a:spcAft>
              <a:buSzPts val="1400"/>
              <a:buNone/>
            </a:pPr>
            <a:endParaRPr/>
          </a:p>
          <a:p>
            <a:pPr marL="457200" marR="0" lvl="0" indent="-228600" algn="l" rtl="0">
              <a:lnSpc>
                <a:spcPct val="100000"/>
              </a:lnSpc>
              <a:spcBef>
                <a:spcPts val="0"/>
              </a:spcBef>
              <a:spcAft>
                <a:spcPts val="0"/>
              </a:spcAft>
              <a:buSzPts val="1400"/>
              <a:buNone/>
            </a:pPr>
            <a:r>
              <a:rPr lang="en-US"/>
              <a:t>29,640</a:t>
            </a:r>
            <a:endParaRPr/>
          </a:p>
          <a:p>
            <a:pPr marL="457200" marR="0" lvl="0" indent="-228600" algn="l" rtl="0">
              <a:lnSpc>
                <a:spcPct val="100000"/>
              </a:lnSpc>
              <a:spcBef>
                <a:spcPts val="0"/>
              </a:spcBef>
              <a:spcAft>
                <a:spcPts val="0"/>
              </a:spcAft>
              <a:buSzPts val="1400"/>
              <a:buNone/>
            </a:pPr>
            <a:r>
              <a:rPr lang="en-US"/>
              <a:t>832</a:t>
            </a:r>
            <a:endParaRPr/>
          </a:p>
          <a:p>
            <a:pPr marL="457200" marR="0" lvl="0" indent="-228600" algn="l" rtl="0">
              <a:lnSpc>
                <a:spcPct val="100000"/>
              </a:lnSpc>
              <a:spcBef>
                <a:spcPts val="0"/>
              </a:spcBef>
              <a:spcAft>
                <a:spcPts val="0"/>
              </a:spcAft>
              <a:buSzPts val="1400"/>
              <a:buNone/>
            </a:pPr>
            <a:r>
              <a:rPr lang="en-US"/>
              <a:t>715</a:t>
            </a:r>
            <a:endParaRPr/>
          </a:p>
          <a:p>
            <a:pPr marL="457200" marR="0" lvl="0" indent="-228600" algn="l" rtl="0">
              <a:lnSpc>
                <a:spcPct val="100000"/>
              </a:lnSpc>
              <a:spcBef>
                <a:spcPts val="0"/>
              </a:spcBef>
              <a:spcAft>
                <a:spcPts val="0"/>
              </a:spcAft>
              <a:buSzPts val="1400"/>
              <a:buNone/>
            </a:pPr>
            <a:endParaRPr/>
          </a:p>
        </p:txBody>
      </p:sp>
      <p:sp>
        <p:nvSpPr>
          <p:cNvPr id="112" name="Google Shape;112;p99: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7</a:t>
            </a:fld>
            <a:endParaRPr sz="12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100: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 name="Google Shape;119;p100: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Guessed a number, I checked to see where it occurred in the solution, and filled in the number</a:t>
            </a:r>
            <a:endParaRPr/>
          </a:p>
          <a:p>
            <a:pPr marL="457200" marR="0" lvl="0" indent="-228600" algn="l" rtl="0">
              <a:lnSpc>
                <a:spcPct val="100000"/>
              </a:lnSpc>
              <a:spcBef>
                <a:spcPts val="0"/>
              </a:spcBef>
              <a:spcAft>
                <a:spcPts val="0"/>
              </a:spcAft>
              <a:buSzPts val="1400"/>
              <a:buNone/>
            </a:pPr>
            <a:r>
              <a:rPr lang="en-US"/>
              <a:t>After each guess, we have to check if the game is over – is the number already included in the solution</a:t>
            </a:r>
            <a:endParaRPr/>
          </a:p>
          <a:p>
            <a:pPr marL="457200" marR="0" lvl="0" indent="-228600" algn="l" rtl="0">
              <a:lnSpc>
                <a:spcPct val="100000"/>
              </a:lnSpc>
              <a:spcBef>
                <a:spcPts val="0"/>
              </a:spcBef>
              <a:spcAft>
                <a:spcPts val="0"/>
              </a:spcAft>
              <a:buSzPts val="1400"/>
              <a:buNone/>
            </a:pPr>
            <a:endParaRPr/>
          </a:p>
          <a:p>
            <a:pPr marL="457200" marR="0" lvl="0" indent="-228600" algn="l" rtl="0">
              <a:lnSpc>
                <a:spcPct val="100000"/>
              </a:lnSpc>
              <a:spcBef>
                <a:spcPts val="0"/>
              </a:spcBef>
              <a:spcAft>
                <a:spcPts val="0"/>
              </a:spcAft>
              <a:buSzPts val="1400"/>
              <a:buNone/>
            </a:pPr>
            <a:endParaRPr/>
          </a:p>
        </p:txBody>
      </p:sp>
      <p:sp>
        <p:nvSpPr>
          <p:cNvPr id="120" name="Google Shape;120;p100: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8</a:t>
            </a:fld>
            <a:endParaRPr sz="12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101:notes"/>
          <p:cNvSpPr>
            <a:spLocks noGrp="1" noRot="1" noChangeAspect="1"/>
          </p:cNvSpPr>
          <p:nvPr>
            <p:ph type="sldImg" idx="2"/>
          </p:nvPr>
        </p:nvSpPr>
        <p:spPr>
          <a:xfrm>
            <a:off x="431800" y="708025"/>
            <a:ext cx="6302375" cy="35448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7" name="Google Shape;127;p101:notes"/>
          <p:cNvSpPr txBox="1">
            <a:spLocks noGrp="1"/>
          </p:cNvSpPr>
          <p:nvPr>
            <p:ph type="body" idx="1"/>
          </p:nvPr>
        </p:nvSpPr>
        <p:spPr>
          <a:xfrm>
            <a:off x="716619" y="4489387"/>
            <a:ext cx="5732949" cy="4253103"/>
          </a:xfrm>
          <a:prstGeom prst="rect">
            <a:avLst/>
          </a:prstGeom>
          <a:noFill/>
          <a:ln>
            <a:noFill/>
          </a:ln>
        </p:spPr>
        <p:txBody>
          <a:bodyPr spcFirstLastPara="1" wrap="square" lIns="94925" tIns="47450" rIns="94925" bIns="47450" anchor="t" anchorCtr="0">
            <a:normAutofit/>
          </a:bodyPr>
          <a:lstStyle/>
          <a:p>
            <a:pPr marL="457200" marR="0" lvl="0" indent="-228600" algn="l" rtl="0">
              <a:lnSpc>
                <a:spcPct val="100000"/>
              </a:lnSpc>
              <a:spcBef>
                <a:spcPts val="0"/>
              </a:spcBef>
              <a:spcAft>
                <a:spcPts val="0"/>
              </a:spcAft>
              <a:buSzPts val="1400"/>
              <a:buNone/>
            </a:pPr>
            <a:r>
              <a:rPr lang="en-US"/>
              <a:t>Let them come up with answers</a:t>
            </a:r>
            <a:endParaRPr/>
          </a:p>
          <a:p>
            <a:pPr marL="457200" marR="0" lvl="0" indent="-228600" algn="l" rtl="0">
              <a:lnSpc>
                <a:spcPct val="100000"/>
              </a:lnSpc>
              <a:spcBef>
                <a:spcPts val="0"/>
              </a:spcBef>
              <a:spcAft>
                <a:spcPts val="0"/>
              </a:spcAft>
              <a:buSzPts val="1400"/>
              <a:buNone/>
            </a:pPr>
            <a:endParaRPr/>
          </a:p>
          <a:p>
            <a:pPr marL="457200" marR="0" lvl="0" indent="-228600" algn="l" rtl="0">
              <a:lnSpc>
                <a:spcPct val="100000"/>
              </a:lnSpc>
              <a:spcBef>
                <a:spcPts val="0"/>
              </a:spcBef>
              <a:spcAft>
                <a:spcPts val="0"/>
              </a:spcAft>
              <a:buSzPts val="1400"/>
              <a:buNone/>
            </a:pPr>
            <a:r>
              <a:rPr lang="en-US"/>
              <a:t>List of lists – separate solution and current board</a:t>
            </a:r>
            <a:endParaRPr/>
          </a:p>
          <a:p>
            <a:pPr marL="457200" marR="0" lvl="0" indent="-228600" algn="l" rtl="0">
              <a:lnSpc>
                <a:spcPct val="100000"/>
              </a:lnSpc>
              <a:spcBef>
                <a:spcPts val="0"/>
              </a:spcBef>
              <a:spcAft>
                <a:spcPts val="0"/>
              </a:spcAft>
              <a:buSzPts val="1400"/>
              <a:buNone/>
            </a:pPr>
            <a:r>
              <a:rPr lang="en-US"/>
              <a:t>List of lists with tuples</a:t>
            </a:r>
            <a:endParaRPr/>
          </a:p>
          <a:p>
            <a:pPr marL="457200" marR="0" lvl="0" indent="-228600" algn="l" rtl="0">
              <a:lnSpc>
                <a:spcPct val="100000"/>
              </a:lnSpc>
              <a:spcBef>
                <a:spcPts val="0"/>
              </a:spcBef>
              <a:spcAft>
                <a:spcPts val="0"/>
              </a:spcAft>
              <a:buSzPts val="1400"/>
              <a:buNone/>
            </a:pPr>
            <a:r>
              <a:rPr lang="en-US"/>
              <a:t>Single list, we manage the math behind the scenes</a:t>
            </a:r>
            <a:endParaRPr/>
          </a:p>
          <a:p>
            <a:pPr marL="457200" marR="0" lvl="0" indent="-228600" algn="l" rtl="0">
              <a:lnSpc>
                <a:spcPct val="100000"/>
              </a:lnSpc>
              <a:spcBef>
                <a:spcPts val="0"/>
              </a:spcBef>
              <a:spcAft>
                <a:spcPts val="0"/>
              </a:spcAft>
              <a:buSzPts val="1400"/>
              <a:buNone/>
            </a:pPr>
            <a:r>
              <a:rPr lang="en-US"/>
              <a:t>Pretend there’s a solution and we create it as we go along. Possibly harder to debug.</a:t>
            </a:r>
            <a:endParaRPr/>
          </a:p>
          <a:p>
            <a:pPr marL="457200" marR="0" lvl="0" indent="-228600" algn="l" rtl="0">
              <a:lnSpc>
                <a:spcPct val="100000"/>
              </a:lnSpc>
              <a:spcBef>
                <a:spcPts val="0"/>
              </a:spcBef>
              <a:spcAft>
                <a:spcPts val="0"/>
              </a:spcAft>
              <a:buSzPts val="1400"/>
              <a:buNone/>
            </a:pPr>
            <a:r>
              <a:rPr lang="en-US"/>
              <a:t>Dictionary idea from Dan</a:t>
            </a:r>
            <a:endParaRPr/>
          </a:p>
          <a:p>
            <a:pPr marL="457200" marR="0" lvl="0" indent="-228600" algn="l" rtl="0">
              <a:lnSpc>
                <a:spcPct val="100000"/>
              </a:lnSpc>
              <a:spcBef>
                <a:spcPts val="0"/>
              </a:spcBef>
              <a:spcAft>
                <a:spcPts val="0"/>
              </a:spcAft>
              <a:buSzPts val="1400"/>
              <a:buNone/>
            </a:pPr>
            <a:endParaRPr/>
          </a:p>
          <a:p>
            <a:pPr marL="457200" marR="0" lvl="0" indent="-228600" algn="l" rtl="0">
              <a:lnSpc>
                <a:spcPct val="100000"/>
              </a:lnSpc>
              <a:spcBef>
                <a:spcPts val="0"/>
              </a:spcBef>
              <a:spcAft>
                <a:spcPts val="0"/>
              </a:spcAft>
              <a:buSzPts val="1400"/>
              <a:buNone/>
            </a:pPr>
            <a:r>
              <a:rPr lang="en-US"/>
              <a:t>Check for duplicate guesses or silent fail?</a:t>
            </a:r>
            <a:endParaRPr/>
          </a:p>
          <a:p>
            <a:pPr marL="457200" marR="0" lvl="0" indent="-228600" algn="l" rtl="0">
              <a:lnSpc>
                <a:spcPct val="100000"/>
              </a:lnSpc>
              <a:spcBef>
                <a:spcPts val="0"/>
              </a:spcBef>
              <a:spcAft>
                <a:spcPts val="0"/>
              </a:spcAft>
              <a:buSzPts val="1400"/>
              <a:buNone/>
            </a:pPr>
            <a:endParaRPr/>
          </a:p>
          <a:p>
            <a:pPr marL="457200" marR="0" lvl="0" indent="-228600" algn="l" rtl="0">
              <a:lnSpc>
                <a:spcPct val="100000"/>
              </a:lnSpc>
              <a:spcBef>
                <a:spcPts val="0"/>
              </a:spcBef>
              <a:spcAft>
                <a:spcPts val="0"/>
              </a:spcAft>
              <a:buSzPts val="1400"/>
              <a:buNone/>
            </a:pPr>
            <a:endParaRPr/>
          </a:p>
        </p:txBody>
      </p:sp>
      <p:sp>
        <p:nvSpPr>
          <p:cNvPr id="128" name="Google Shape;128;p101:notes"/>
          <p:cNvSpPr txBox="1">
            <a:spLocks noGrp="1"/>
          </p:cNvSpPr>
          <p:nvPr>
            <p:ph type="sldNum" idx="12"/>
          </p:nvPr>
        </p:nvSpPr>
        <p:spPr>
          <a:xfrm>
            <a:off x="4059181" y="8977133"/>
            <a:ext cx="3105348" cy="472567"/>
          </a:xfrm>
          <a:prstGeom prst="rect">
            <a:avLst/>
          </a:prstGeom>
          <a:noFill/>
          <a:ln>
            <a:noFill/>
          </a:ln>
        </p:spPr>
        <p:txBody>
          <a:bodyPr spcFirstLastPara="1" wrap="square" lIns="94925" tIns="47450" rIns="94925" bIns="47450" anchor="b" anchorCtr="0">
            <a:noAutofit/>
          </a:bodyPr>
          <a:lstStyle/>
          <a:p>
            <a:pPr marL="0" lvl="0" indent="0" algn="r" rtl="0">
              <a:lnSpc>
                <a:spcPct val="100000"/>
              </a:lnSpc>
              <a:spcBef>
                <a:spcPts val="0"/>
              </a:spcBef>
              <a:spcAft>
                <a:spcPts val="0"/>
              </a:spcAft>
              <a:buNone/>
            </a:pPr>
            <a:fld id="{00000000-1234-1234-1234-123412341234}" type="slidenum">
              <a:rPr lang="en-US" sz="1200">
                <a:solidFill>
                  <a:schemeClr val="dk1"/>
                </a:solidFill>
                <a:latin typeface="Calibri"/>
                <a:ea typeface="Calibri"/>
                <a:cs typeface="Calibri"/>
                <a:sym typeface="Calibri"/>
              </a:rPr>
              <a:t>9</a:t>
            </a:fld>
            <a:endParaRPr sz="12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4"/>
        <p:cNvGrpSpPr/>
        <p:nvPr/>
      </p:nvGrpSpPr>
      <p:grpSpPr>
        <a:xfrm>
          <a:off x="0" y="0"/>
          <a:ext cx="0" cy="0"/>
          <a:chOff x="0" y="0"/>
          <a:chExt cx="0" cy="0"/>
        </a:xfrm>
      </p:grpSpPr>
      <p:sp>
        <p:nvSpPr>
          <p:cNvPr id="15" name="Google Shape;15;p73"/>
          <p:cNvSpPr txBox="1">
            <a:spLocks noGrp="1"/>
          </p:cNvSpPr>
          <p:nvPr>
            <p:ph type="ctrTitle"/>
          </p:nvPr>
        </p:nvSpPr>
        <p:spPr>
          <a:xfrm>
            <a:off x="533400" y="304800"/>
            <a:ext cx="10668000" cy="19812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5400"/>
              <a:buFont typeface="Calibri"/>
              <a:buNone/>
              <a:defRPr sz="5400">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73"/>
          <p:cNvSpPr txBox="1">
            <a:spLocks noGrp="1"/>
          </p:cNvSpPr>
          <p:nvPr>
            <p:ph type="subTitle" idx="1"/>
          </p:nvPr>
        </p:nvSpPr>
        <p:spPr>
          <a:xfrm>
            <a:off x="1828800" y="3048000"/>
            <a:ext cx="8534400" cy="2006781"/>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00"/>
              </a:spcBef>
              <a:spcAft>
                <a:spcPts val="0"/>
              </a:spcAft>
              <a:buClr>
                <a:srgbClr val="63656A"/>
              </a:buClr>
              <a:buSzPts val="3000"/>
              <a:buNone/>
              <a:defRPr sz="3000">
                <a:solidFill>
                  <a:srgbClr val="63656A"/>
                </a:solidFill>
              </a:defRPr>
            </a:lvl1pPr>
            <a:lvl2pPr lvl="1" algn="ctr">
              <a:lnSpc>
                <a:spcPct val="100000"/>
              </a:lnSpc>
              <a:spcBef>
                <a:spcPts val="560"/>
              </a:spcBef>
              <a:spcAft>
                <a:spcPts val="0"/>
              </a:spcAft>
              <a:buClr>
                <a:srgbClr val="898B92"/>
              </a:buClr>
              <a:buSzPts val="2800"/>
              <a:buNone/>
              <a:defRPr>
                <a:solidFill>
                  <a:srgbClr val="898B92"/>
                </a:solidFill>
              </a:defRPr>
            </a:lvl2pPr>
            <a:lvl3pPr lvl="2" algn="ctr">
              <a:lnSpc>
                <a:spcPct val="100000"/>
              </a:lnSpc>
              <a:spcBef>
                <a:spcPts val="480"/>
              </a:spcBef>
              <a:spcAft>
                <a:spcPts val="0"/>
              </a:spcAft>
              <a:buClr>
                <a:srgbClr val="898B92"/>
              </a:buClr>
              <a:buSzPts val="2400"/>
              <a:buNone/>
              <a:defRPr>
                <a:solidFill>
                  <a:srgbClr val="898B92"/>
                </a:solidFill>
              </a:defRPr>
            </a:lvl3pPr>
            <a:lvl4pPr lvl="3" algn="ctr">
              <a:lnSpc>
                <a:spcPct val="100000"/>
              </a:lnSpc>
              <a:spcBef>
                <a:spcPts val="400"/>
              </a:spcBef>
              <a:spcAft>
                <a:spcPts val="0"/>
              </a:spcAft>
              <a:buClr>
                <a:srgbClr val="898B92"/>
              </a:buClr>
              <a:buSzPts val="2000"/>
              <a:buNone/>
              <a:defRPr>
                <a:solidFill>
                  <a:srgbClr val="898B92"/>
                </a:solidFill>
              </a:defRPr>
            </a:lvl4pPr>
            <a:lvl5pPr lvl="4" algn="ctr">
              <a:lnSpc>
                <a:spcPct val="100000"/>
              </a:lnSpc>
              <a:spcBef>
                <a:spcPts val="400"/>
              </a:spcBef>
              <a:spcAft>
                <a:spcPts val="0"/>
              </a:spcAft>
              <a:buClr>
                <a:srgbClr val="898B92"/>
              </a:buClr>
              <a:buSzPts val="2000"/>
              <a:buNone/>
              <a:defRPr>
                <a:solidFill>
                  <a:srgbClr val="898B92"/>
                </a:solidFill>
              </a:defRPr>
            </a:lvl5pPr>
            <a:lvl6pPr lvl="5" algn="ctr">
              <a:lnSpc>
                <a:spcPct val="100000"/>
              </a:lnSpc>
              <a:spcBef>
                <a:spcPts val="400"/>
              </a:spcBef>
              <a:spcAft>
                <a:spcPts val="0"/>
              </a:spcAft>
              <a:buClr>
                <a:srgbClr val="898B92"/>
              </a:buClr>
              <a:buSzPts val="2000"/>
              <a:buNone/>
              <a:defRPr>
                <a:solidFill>
                  <a:srgbClr val="898B92"/>
                </a:solidFill>
              </a:defRPr>
            </a:lvl6pPr>
            <a:lvl7pPr lvl="6" algn="ctr">
              <a:lnSpc>
                <a:spcPct val="100000"/>
              </a:lnSpc>
              <a:spcBef>
                <a:spcPts val="400"/>
              </a:spcBef>
              <a:spcAft>
                <a:spcPts val="0"/>
              </a:spcAft>
              <a:buClr>
                <a:srgbClr val="898B92"/>
              </a:buClr>
              <a:buSzPts val="2000"/>
              <a:buNone/>
              <a:defRPr>
                <a:solidFill>
                  <a:srgbClr val="898B92"/>
                </a:solidFill>
              </a:defRPr>
            </a:lvl7pPr>
            <a:lvl8pPr lvl="7" algn="ctr">
              <a:lnSpc>
                <a:spcPct val="100000"/>
              </a:lnSpc>
              <a:spcBef>
                <a:spcPts val="400"/>
              </a:spcBef>
              <a:spcAft>
                <a:spcPts val="0"/>
              </a:spcAft>
              <a:buClr>
                <a:srgbClr val="898B92"/>
              </a:buClr>
              <a:buSzPts val="2000"/>
              <a:buNone/>
              <a:defRPr>
                <a:solidFill>
                  <a:srgbClr val="898B92"/>
                </a:solidFill>
              </a:defRPr>
            </a:lvl8pPr>
            <a:lvl9pPr lvl="8" algn="ctr">
              <a:lnSpc>
                <a:spcPct val="100000"/>
              </a:lnSpc>
              <a:spcBef>
                <a:spcPts val="400"/>
              </a:spcBef>
              <a:spcAft>
                <a:spcPts val="0"/>
              </a:spcAft>
              <a:buClr>
                <a:srgbClr val="898B92"/>
              </a:buClr>
              <a:buSzPts val="2000"/>
              <a:buNone/>
              <a:defRPr>
                <a:solidFill>
                  <a:srgbClr val="898B92"/>
                </a:solidFill>
              </a:defRPr>
            </a:lvl9pPr>
          </a:lstStyle>
          <a:p>
            <a:endParaRPr/>
          </a:p>
        </p:txBody>
      </p:sp>
      <p:sp>
        <p:nvSpPr>
          <p:cNvPr id="17" name="Google Shape;17;p73"/>
          <p:cNvSpPr/>
          <p:nvPr/>
        </p:nvSpPr>
        <p:spPr>
          <a:xfrm>
            <a:off x="10744200" y="6096000"/>
            <a:ext cx="1447800" cy="7620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sp>
        <p:nvSpPr>
          <p:cNvPr id="18" name="Google Shape;18;p73"/>
          <p:cNvSpPr txBox="1">
            <a:spLocks noGrp="1"/>
          </p:cNvSpPr>
          <p:nvPr>
            <p:ph type="body" idx="2"/>
          </p:nvPr>
        </p:nvSpPr>
        <p:spPr>
          <a:xfrm>
            <a:off x="3086100" y="5257800"/>
            <a:ext cx="6019800" cy="1295400"/>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00"/>
              </a:spcBef>
              <a:spcAft>
                <a:spcPts val="0"/>
              </a:spcAft>
              <a:buClr>
                <a:schemeClr val="accent5"/>
              </a:buClr>
              <a:buSzPts val="2000"/>
              <a:buFont typeface="Calibri"/>
              <a:buNone/>
              <a:defRPr sz="2000" b="0" i="1" u="none" strike="noStrike" cap="none">
                <a:solidFill>
                  <a:schemeClr val="accent5"/>
                </a:solidFill>
                <a:latin typeface="Calibri"/>
                <a:ea typeface="Calibri"/>
                <a:cs typeface="Calibri"/>
                <a:sym typeface="Calibri"/>
              </a:defRPr>
            </a:lvl1pPr>
            <a:lvl2pPr marL="914400" lvl="1" indent="-342900" algn="l">
              <a:lnSpc>
                <a:spcPct val="100000"/>
              </a:lnSpc>
              <a:spcBef>
                <a:spcPts val="360"/>
              </a:spcBef>
              <a:spcAft>
                <a:spcPts val="0"/>
              </a:spcAft>
              <a:buClr>
                <a:schemeClr val="accent1"/>
              </a:buClr>
              <a:buSzPts val="1800"/>
              <a:buChar char="–"/>
              <a:defRPr/>
            </a:lvl2pPr>
            <a:lvl3pPr marL="1371600" lvl="2" indent="-342900" algn="l">
              <a:lnSpc>
                <a:spcPct val="100000"/>
              </a:lnSpc>
              <a:spcBef>
                <a:spcPts val="360"/>
              </a:spcBef>
              <a:spcAft>
                <a:spcPts val="0"/>
              </a:spcAft>
              <a:buClr>
                <a:schemeClr val="accent2"/>
              </a:buClr>
              <a:buSzPts val="1800"/>
              <a:buChar char="•"/>
              <a:defRPr/>
            </a:lvl3pPr>
            <a:lvl4pPr marL="1828800" lvl="3" indent="-342900" algn="l">
              <a:lnSpc>
                <a:spcPct val="100000"/>
              </a:lnSpc>
              <a:spcBef>
                <a:spcPts val="360"/>
              </a:spcBef>
              <a:spcAft>
                <a:spcPts val="0"/>
              </a:spcAft>
              <a:buClr>
                <a:schemeClr val="accent4"/>
              </a:buClr>
              <a:buSzPts val="1800"/>
              <a:buChar char="–"/>
              <a:defRPr/>
            </a:lvl4pPr>
            <a:lvl5pPr marL="2286000" lvl="4" indent="-342900" algn="l">
              <a:lnSpc>
                <a:spcPct val="100000"/>
              </a:lnSpc>
              <a:spcBef>
                <a:spcPts val="360"/>
              </a:spcBef>
              <a:spcAft>
                <a:spcPts val="0"/>
              </a:spcAft>
              <a:buClr>
                <a:schemeClr val="accent3"/>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ooter">
  <p:cSld name="Footer">
    <p:bg>
      <p:bgPr>
        <a:solidFill>
          <a:schemeClr val="lt2"/>
        </a:solidFill>
        <a:effectLst/>
      </p:bgPr>
    </p:bg>
    <p:spTree>
      <p:nvGrpSpPr>
        <p:cNvPr id="1" name="Shape 5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ullets" type="obj">
  <p:cSld name="OBJECT">
    <p:bg>
      <p:bgPr>
        <a:solidFill>
          <a:schemeClr val="lt2"/>
        </a:solidFill>
        <a:effectLst/>
      </p:bgPr>
    </p:bg>
    <p:spTree>
      <p:nvGrpSpPr>
        <p:cNvPr id="1" name="Shape 19"/>
        <p:cNvGrpSpPr/>
        <p:nvPr/>
      </p:nvGrpSpPr>
      <p:grpSpPr>
        <a:xfrm>
          <a:off x="0" y="0"/>
          <a:ext cx="0" cy="0"/>
          <a:chOff x="0" y="0"/>
          <a:chExt cx="0" cy="0"/>
        </a:xfrm>
      </p:grpSpPr>
      <p:sp>
        <p:nvSpPr>
          <p:cNvPr id="20" name="Google Shape;20;p75"/>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Calibri"/>
              <a:buNone/>
              <a:defRPr sz="4000" b="1" i="0">
                <a:solidFill>
                  <a:schemeClr val="dk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75"/>
          <p:cNvSpPr txBox="1">
            <a:spLocks noGrp="1"/>
          </p:cNvSpPr>
          <p:nvPr>
            <p:ph type="body" idx="1"/>
          </p:nvPr>
        </p:nvSpPr>
        <p:spPr>
          <a:xfrm>
            <a:off x="609600" y="1524000"/>
            <a:ext cx="10972800" cy="4602164"/>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Open Sans"/>
                <a:ea typeface="Open Sans"/>
                <a:cs typeface="Open Sans"/>
                <a:sym typeface="Open Sans"/>
              </a:defRPr>
            </a:lvl1pPr>
            <a:lvl2pPr marL="914400" lvl="1" indent="-406400" algn="l">
              <a:lnSpc>
                <a:spcPct val="100000"/>
              </a:lnSpc>
              <a:spcBef>
                <a:spcPts val="560"/>
              </a:spcBef>
              <a:spcAft>
                <a:spcPts val="0"/>
              </a:spcAft>
              <a:buClr>
                <a:schemeClr val="accent1"/>
              </a:buClr>
              <a:buSzPts val="2800"/>
              <a:buChar char="–"/>
              <a:defRPr>
                <a:solidFill>
                  <a:schemeClr val="accent1"/>
                </a:solidFill>
                <a:latin typeface="Open Sans"/>
                <a:ea typeface="Open Sans"/>
                <a:cs typeface="Open Sans"/>
                <a:sym typeface="Open Sans"/>
              </a:defRPr>
            </a:lvl2pPr>
            <a:lvl3pPr marL="1371600" lvl="2" indent="-381000" algn="l">
              <a:lnSpc>
                <a:spcPct val="100000"/>
              </a:lnSpc>
              <a:spcBef>
                <a:spcPts val="480"/>
              </a:spcBef>
              <a:spcAft>
                <a:spcPts val="0"/>
              </a:spcAft>
              <a:buClr>
                <a:schemeClr val="accent2"/>
              </a:buClr>
              <a:buSzPts val="2400"/>
              <a:buChar char="•"/>
              <a:defRPr>
                <a:latin typeface="Open Sans"/>
                <a:ea typeface="Open Sans"/>
                <a:cs typeface="Open Sans"/>
                <a:sym typeface="Open Sans"/>
              </a:defRPr>
            </a:lvl3pPr>
            <a:lvl4pPr marL="1828800" lvl="3" indent="-355600" algn="l">
              <a:lnSpc>
                <a:spcPct val="100000"/>
              </a:lnSpc>
              <a:spcBef>
                <a:spcPts val="400"/>
              </a:spcBef>
              <a:spcAft>
                <a:spcPts val="0"/>
              </a:spcAft>
              <a:buClr>
                <a:schemeClr val="accent4"/>
              </a:buClr>
              <a:buSzPts val="2000"/>
              <a:buChar char="–"/>
              <a:defRPr>
                <a:latin typeface="Open Sans"/>
                <a:ea typeface="Open Sans"/>
                <a:cs typeface="Open Sans"/>
                <a:sym typeface="Open Sans"/>
              </a:defRPr>
            </a:lvl4pPr>
            <a:lvl5pPr marL="2286000" lvl="4" indent="-355600" algn="l">
              <a:lnSpc>
                <a:spcPct val="100000"/>
              </a:lnSpc>
              <a:spcBef>
                <a:spcPts val="400"/>
              </a:spcBef>
              <a:spcAft>
                <a:spcPts val="0"/>
              </a:spcAft>
              <a:buClr>
                <a:schemeClr val="accent3"/>
              </a:buClr>
              <a:buSzPts val="2000"/>
              <a:buChar char="»"/>
              <a:defRPr>
                <a:latin typeface="Open Sans"/>
                <a:ea typeface="Open Sans"/>
                <a:cs typeface="Open Sans"/>
                <a:sym typeface="Open Sans"/>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 name="Google Shape;22;p75"/>
          <p:cNvSpPr txBox="1"/>
          <p:nvPr/>
        </p:nvSpPr>
        <p:spPr>
          <a:xfrm>
            <a:off x="3332285" y="7464669"/>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Bullets">
  <p:cSld name="1_Bullets">
    <p:bg>
      <p:bgPr>
        <a:solidFill>
          <a:schemeClr val="lt2"/>
        </a:solidFill>
        <a:effectLst/>
      </p:bgPr>
    </p:bg>
    <p:spTree>
      <p:nvGrpSpPr>
        <p:cNvPr id="1" name="Shape 23"/>
        <p:cNvGrpSpPr/>
        <p:nvPr/>
      </p:nvGrpSpPr>
      <p:grpSpPr>
        <a:xfrm>
          <a:off x="0" y="0"/>
          <a:ext cx="0" cy="0"/>
          <a:chOff x="0" y="0"/>
          <a:chExt cx="0" cy="0"/>
        </a:xfrm>
      </p:grpSpPr>
      <p:sp>
        <p:nvSpPr>
          <p:cNvPr id="24" name="Google Shape;24;p85"/>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Calibri"/>
              <a:buNone/>
              <a:defRPr sz="4000" b="1" i="0">
                <a:solidFill>
                  <a:schemeClr val="dk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85"/>
          <p:cNvSpPr txBox="1"/>
          <p:nvPr/>
        </p:nvSpPr>
        <p:spPr>
          <a:xfrm>
            <a:off x="3332285" y="7464669"/>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6" name="Google Shape;26;p85"/>
          <p:cNvSpPr txBox="1"/>
          <p:nvPr/>
        </p:nvSpPr>
        <p:spPr>
          <a:xfrm>
            <a:off x="609600" y="1524000"/>
            <a:ext cx="5215467" cy="4733604"/>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162A46"/>
              </a:buClr>
              <a:buSzPts val="2000"/>
              <a:buFont typeface="Arial"/>
              <a:buChar char="•"/>
            </a:pPr>
            <a:r>
              <a:rPr lang="en-US" sz="2000" b="0" i="0" u="none" strike="noStrike" cap="none">
                <a:solidFill>
                  <a:srgbClr val="162A46"/>
                </a:solidFill>
                <a:latin typeface="Calibri"/>
                <a:ea typeface="Calibri"/>
                <a:cs typeface="Calibri"/>
                <a:sym typeface="Calibri"/>
              </a:rPr>
              <a:t>Identify key steps in executing an instruction</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162A46"/>
              </a:buClr>
              <a:buSzPts val="2000"/>
              <a:buFont typeface="Arial"/>
              <a:buChar char="•"/>
            </a:pPr>
            <a:r>
              <a:rPr lang="en-US" sz="2000" b="0" i="0" u="none" strike="noStrike" cap="none">
                <a:solidFill>
                  <a:srgbClr val="162A46"/>
                </a:solidFill>
                <a:latin typeface="Calibri"/>
                <a:ea typeface="Calibri"/>
                <a:cs typeface="Calibri"/>
                <a:sym typeface="Calibri"/>
              </a:rPr>
              <a:t>Identify  (and solve) key problems as we try to execute instructions quickly</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Idle resources 🡪 “pipelining”</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Control Hazards 🡪 “speculation” </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Data hazards 🡪 “forwarding”</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x86 is terrible 🡪 “micro ops”</a:t>
            </a:r>
            <a:endParaRPr sz="1800" b="0" i="0" u="none" strike="noStrike" cap="none">
              <a:solidFill>
                <a:srgbClr val="0169A0"/>
              </a:solidFill>
              <a:latin typeface="Calibri"/>
              <a:ea typeface="Calibri"/>
              <a:cs typeface="Calibri"/>
              <a:sym typeface="Calibri"/>
            </a:endParaRPr>
          </a:p>
          <a:p>
            <a:pPr marL="342900" marR="0" lvl="0" indent="-342900" algn="l" rtl="0">
              <a:lnSpc>
                <a:spcPct val="100000"/>
              </a:lnSpc>
              <a:spcBef>
                <a:spcPts val="400"/>
              </a:spcBef>
              <a:spcAft>
                <a:spcPts val="0"/>
              </a:spcAft>
              <a:buClr>
                <a:srgbClr val="162A46"/>
              </a:buClr>
              <a:buSzPts val="2000"/>
              <a:buFont typeface="Arial"/>
              <a:buChar char="•"/>
            </a:pPr>
            <a:r>
              <a:rPr lang="en-US" sz="2000" b="0" i="0" u="none" strike="noStrike" cap="none">
                <a:solidFill>
                  <a:srgbClr val="162A46"/>
                </a:solidFill>
                <a:latin typeface="Calibri"/>
                <a:ea typeface="Calibri"/>
                <a:cs typeface="Calibri"/>
                <a:sym typeface="Calibri"/>
              </a:rPr>
              <a:t>Push for more performance</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Deeper pipelining </a:t>
            </a:r>
            <a:endParaRPr sz="1400" b="0" i="0" u="none" strike="noStrike" cap="none">
              <a:solidFill>
                <a:srgbClr val="000000"/>
              </a:solidFill>
              <a:latin typeface="Arial"/>
              <a:ea typeface="Arial"/>
              <a:cs typeface="Arial"/>
              <a:sym typeface="Arial"/>
            </a:endParaRPr>
          </a:p>
          <a:p>
            <a:pPr marL="742950" marR="0" lvl="1" indent="-285750" algn="l" rtl="0">
              <a:lnSpc>
                <a:spcPct val="100000"/>
              </a:lnSpc>
              <a:spcBef>
                <a:spcPts val="360"/>
              </a:spcBef>
              <a:spcAft>
                <a:spcPts val="0"/>
              </a:spcAft>
              <a:buClr>
                <a:srgbClr val="0169A0"/>
              </a:buClr>
              <a:buSzPts val="1800"/>
              <a:buFont typeface="Arial"/>
              <a:buChar char="–"/>
            </a:pPr>
            <a:r>
              <a:rPr lang="en-US" sz="1800" b="0" i="0" u="none" strike="noStrike" cap="none">
                <a:solidFill>
                  <a:srgbClr val="0169A0"/>
                </a:solidFill>
                <a:latin typeface="Calibri"/>
                <a:ea typeface="Calibri"/>
                <a:cs typeface="Calibri"/>
                <a:sym typeface="Calibri"/>
              </a:rPr>
              <a:t>Exploiting instruction-level parallelism</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162A46"/>
              </a:buClr>
              <a:buSzPts val="2000"/>
              <a:buFont typeface="Arial"/>
              <a:buChar char="•"/>
            </a:pPr>
            <a:r>
              <a:rPr lang="en-US" sz="2000" b="0" i="0" u="none" strike="noStrike" cap="none">
                <a:solidFill>
                  <a:srgbClr val="162A46"/>
                </a:solidFill>
                <a:latin typeface="Calibri"/>
                <a:ea typeface="Calibri"/>
                <a:cs typeface="Calibri"/>
                <a:sym typeface="Calibri"/>
              </a:rPr>
              <a:t>See how these lesson apply in a modern processor</a:t>
            </a:r>
            <a:endParaRPr sz="1400" b="0" i="0" u="none" strike="noStrike" cap="non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162A46"/>
              </a:buClr>
              <a:buSzPts val="2000"/>
              <a:buFont typeface="Arial"/>
              <a:buChar char="•"/>
            </a:pPr>
            <a:r>
              <a:rPr lang="en-US" sz="2000" b="0" i="0" u="none" strike="noStrike" cap="none">
                <a:solidFill>
                  <a:srgbClr val="162A46"/>
                </a:solidFill>
                <a:latin typeface="Calibri"/>
                <a:ea typeface="Calibri"/>
                <a:cs typeface="Calibri"/>
                <a:sym typeface="Calibri"/>
              </a:rPr>
              <a:t>Learn how to exploit them in software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27" name="Google Shape;27;p85"/>
          <p:cNvSpPr txBox="1">
            <a:spLocks noGrp="1"/>
          </p:cNvSpPr>
          <p:nvPr>
            <p:ph type="body" idx="1"/>
          </p:nvPr>
        </p:nvSpPr>
        <p:spPr>
          <a:xfrm>
            <a:off x="5951538" y="1524000"/>
            <a:ext cx="5630862" cy="47339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accent1"/>
              </a:buClr>
              <a:buSzPts val="1800"/>
              <a:buChar char="–"/>
              <a:defRPr/>
            </a:lvl2pPr>
            <a:lvl3pPr marL="1371600" lvl="2" indent="-342900" algn="l">
              <a:lnSpc>
                <a:spcPct val="100000"/>
              </a:lnSpc>
              <a:spcBef>
                <a:spcPts val="360"/>
              </a:spcBef>
              <a:spcAft>
                <a:spcPts val="0"/>
              </a:spcAft>
              <a:buClr>
                <a:schemeClr val="accent2"/>
              </a:buClr>
              <a:buSzPts val="1800"/>
              <a:buChar char="•"/>
              <a:defRPr/>
            </a:lvl3pPr>
            <a:lvl4pPr marL="1828800" lvl="3" indent="-342900" algn="l">
              <a:lnSpc>
                <a:spcPct val="100000"/>
              </a:lnSpc>
              <a:spcBef>
                <a:spcPts val="360"/>
              </a:spcBef>
              <a:spcAft>
                <a:spcPts val="0"/>
              </a:spcAft>
              <a:buClr>
                <a:schemeClr val="accent4"/>
              </a:buClr>
              <a:buSzPts val="1800"/>
              <a:buChar char="–"/>
              <a:defRPr/>
            </a:lvl4pPr>
            <a:lvl5pPr marL="2286000" lvl="4" indent="-342900" algn="l">
              <a:lnSpc>
                <a:spcPct val="100000"/>
              </a:lnSpc>
              <a:spcBef>
                <a:spcPts val="360"/>
              </a:spcBef>
              <a:spcAft>
                <a:spcPts val="0"/>
              </a:spcAft>
              <a:buClr>
                <a:schemeClr val="accent3"/>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escribed Figure">
  <p:cSld name="Described Figure">
    <p:bg>
      <p:bgPr>
        <a:solidFill>
          <a:schemeClr val="lt2"/>
        </a:solidFill>
        <a:effectLst/>
      </p:bgPr>
    </p:bg>
    <p:spTree>
      <p:nvGrpSpPr>
        <p:cNvPr id="1" name="Shape 28"/>
        <p:cNvGrpSpPr/>
        <p:nvPr/>
      </p:nvGrpSpPr>
      <p:grpSpPr>
        <a:xfrm>
          <a:off x="0" y="0"/>
          <a:ext cx="0" cy="0"/>
          <a:chOff x="0" y="0"/>
          <a:chExt cx="0" cy="0"/>
        </a:xfrm>
      </p:grpSpPr>
      <p:sp>
        <p:nvSpPr>
          <p:cNvPr id="29" name="Google Shape;29;p86"/>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Calibri"/>
              <a:buNone/>
              <a:defRPr sz="4000" b="1" i="0">
                <a:solidFill>
                  <a:schemeClr val="dk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86"/>
          <p:cNvSpPr txBox="1">
            <a:spLocks noGrp="1"/>
          </p:cNvSpPr>
          <p:nvPr>
            <p:ph type="body" idx="1"/>
          </p:nvPr>
        </p:nvSpPr>
        <p:spPr>
          <a:xfrm>
            <a:off x="609600" y="1447799"/>
            <a:ext cx="5334000" cy="4678365"/>
          </a:xfrm>
          <a:prstGeom prst="rect">
            <a:avLst/>
          </a:prstGeom>
          <a:noFill/>
          <a:ln>
            <a:noFill/>
          </a:ln>
        </p:spPr>
        <p:txBody>
          <a:bodyPr spcFirstLastPara="1" wrap="square" lIns="91425" tIns="45700" rIns="91425" bIns="45700" anchor="ctr" anchorCtr="0">
            <a:normAutofit/>
          </a:bodyPr>
          <a:lstStyle>
            <a:lvl1pPr marL="457200" lvl="0" indent="-406400" algn="l">
              <a:lnSpc>
                <a:spcPct val="100000"/>
              </a:lnSpc>
              <a:spcBef>
                <a:spcPts val="560"/>
              </a:spcBef>
              <a:spcAft>
                <a:spcPts val="0"/>
              </a:spcAft>
              <a:buClr>
                <a:schemeClr val="dk1"/>
              </a:buClr>
              <a:buSzPts val="2800"/>
              <a:buChar char="•"/>
              <a:defRPr sz="2800">
                <a:solidFill>
                  <a:schemeClr val="dk1"/>
                </a:solidFill>
                <a:latin typeface="Calibri"/>
                <a:ea typeface="Calibri"/>
                <a:cs typeface="Calibri"/>
                <a:sym typeface="Calibri"/>
              </a:defRPr>
            </a:lvl1pPr>
            <a:lvl2pPr marL="914400" lvl="1" indent="-381000" algn="l">
              <a:lnSpc>
                <a:spcPct val="100000"/>
              </a:lnSpc>
              <a:spcBef>
                <a:spcPts val="480"/>
              </a:spcBef>
              <a:spcAft>
                <a:spcPts val="0"/>
              </a:spcAft>
              <a:buClr>
                <a:srgbClr val="0169A0"/>
              </a:buClr>
              <a:buSzPts val="2400"/>
              <a:buChar char="–"/>
              <a:defRPr sz="2400">
                <a:solidFill>
                  <a:srgbClr val="0169A0"/>
                </a:solidFill>
                <a:latin typeface="Calibri"/>
                <a:ea typeface="Calibri"/>
                <a:cs typeface="Calibri"/>
                <a:sym typeface="Calibri"/>
              </a:defRPr>
            </a:lvl2pPr>
            <a:lvl3pPr marL="1371600" lvl="2" indent="-355600" algn="l">
              <a:lnSpc>
                <a:spcPct val="100000"/>
              </a:lnSpc>
              <a:spcBef>
                <a:spcPts val="400"/>
              </a:spcBef>
              <a:spcAft>
                <a:spcPts val="0"/>
              </a:spcAft>
              <a:buClr>
                <a:schemeClr val="accent2"/>
              </a:buClr>
              <a:buSzPts val="2000"/>
              <a:buChar char="•"/>
              <a:defRPr sz="2000">
                <a:latin typeface="Calibri"/>
                <a:ea typeface="Calibri"/>
                <a:cs typeface="Calibri"/>
                <a:sym typeface="Calibri"/>
              </a:defRPr>
            </a:lvl3pPr>
            <a:lvl4pPr marL="1828800" lvl="3" indent="-342900" algn="l">
              <a:lnSpc>
                <a:spcPct val="100000"/>
              </a:lnSpc>
              <a:spcBef>
                <a:spcPts val="360"/>
              </a:spcBef>
              <a:spcAft>
                <a:spcPts val="0"/>
              </a:spcAft>
              <a:buClr>
                <a:schemeClr val="accent4"/>
              </a:buClr>
              <a:buSzPts val="1800"/>
              <a:buChar char="–"/>
              <a:defRPr sz="1800">
                <a:latin typeface="Calibri"/>
                <a:ea typeface="Calibri"/>
                <a:cs typeface="Calibri"/>
                <a:sym typeface="Calibri"/>
              </a:defRPr>
            </a:lvl4pPr>
            <a:lvl5pPr marL="2286000" lvl="4" indent="-342900" algn="l">
              <a:lnSpc>
                <a:spcPct val="100000"/>
              </a:lnSpc>
              <a:spcBef>
                <a:spcPts val="360"/>
              </a:spcBef>
              <a:spcAft>
                <a:spcPts val="0"/>
              </a:spcAft>
              <a:buClr>
                <a:schemeClr val="accent3"/>
              </a:buClr>
              <a:buSzPts val="1800"/>
              <a:buChar char="»"/>
              <a:defRPr sz="1800">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uble Trouble Large">
  <p:cSld name="Double Trouble Large">
    <p:bg>
      <p:bgPr>
        <a:solidFill>
          <a:schemeClr val="lt2"/>
        </a:solidFill>
        <a:effectLst/>
      </p:bgPr>
    </p:bg>
    <p:spTree>
      <p:nvGrpSpPr>
        <p:cNvPr id="1" name="Shape 31"/>
        <p:cNvGrpSpPr/>
        <p:nvPr/>
      </p:nvGrpSpPr>
      <p:grpSpPr>
        <a:xfrm>
          <a:off x="0" y="0"/>
          <a:ext cx="0" cy="0"/>
          <a:chOff x="0" y="0"/>
          <a:chExt cx="0" cy="0"/>
        </a:xfrm>
      </p:grpSpPr>
      <p:sp>
        <p:nvSpPr>
          <p:cNvPr id="32" name="Google Shape;32;p87"/>
          <p:cNvSpPr/>
          <p:nvPr/>
        </p:nvSpPr>
        <p:spPr>
          <a:xfrm>
            <a:off x="0" y="5638800"/>
            <a:ext cx="12192000" cy="1219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sp>
        <p:nvSpPr>
          <p:cNvPr id="33" name="Google Shape;33;p87"/>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Open Sans SemiBold"/>
              <a:buNone/>
              <a:defRPr sz="4000" b="1" i="0">
                <a:solidFill>
                  <a:schemeClr val="dk2"/>
                </a:solidFill>
                <a:latin typeface="Open Sans SemiBold"/>
                <a:ea typeface="Open Sans SemiBold"/>
                <a:cs typeface="Open Sans SemiBold"/>
                <a:sym typeface="Open Sa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87"/>
          <p:cNvSpPr txBox="1">
            <a:spLocks noGrp="1"/>
          </p:cNvSpPr>
          <p:nvPr>
            <p:ph type="body" idx="1"/>
          </p:nvPr>
        </p:nvSpPr>
        <p:spPr>
          <a:xfrm>
            <a:off x="609599" y="1524000"/>
            <a:ext cx="5333999" cy="2513921"/>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5" name="Google Shape;35;p87"/>
          <p:cNvSpPr txBox="1">
            <a:spLocks noGrp="1"/>
          </p:cNvSpPr>
          <p:nvPr>
            <p:ph type="body" idx="2"/>
          </p:nvPr>
        </p:nvSpPr>
        <p:spPr>
          <a:xfrm>
            <a:off x="6248400" y="1524000"/>
            <a:ext cx="5334000" cy="2513921"/>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6" name="Google Shape;36;p87"/>
          <p:cNvSpPr txBox="1">
            <a:spLocks noGrp="1"/>
          </p:cNvSpPr>
          <p:nvPr>
            <p:ph type="body" idx="3"/>
          </p:nvPr>
        </p:nvSpPr>
        <p:spPr>
          <a:xfrm>
            <a:off x="609601" y="4185266"/>
            <a:ext cx="5334000" cy="2513921"/>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37" name="Google Shape;37;p87"/>
          <p:cNvSpPr txBox="1">
            <a:spLocks noGrp="1"/>
          </p:cNvSpPr>
          <p:nvPr>
            <p:ph type="body" idx="4"/>
          </p:nvPr>
        </p:nvSpPr>
        <p:spPr>
          <a:xfrm>
            <a:off x="6248399" y="4185266"/>
            <a:ext cx="5334000" cy="2513921"/>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_Double Trouble Large">
  <p:cSld name="1_Double Trouble Large">
    <p:bg>
      <p:bgPr>
        <a:solidFill>
          <a:schemeClr val="lt2"/>
        </a:solidFill>
        <a:effectLst/>
      </p:bgPr>
    </p:bg>
    <p:spTree>
      <p:nvGrpSpPr>
        <p:cNvPr id="1" name="Shape 38"/>
        <p:cNvGrpSpPr/>
        <p:nvPr/>
      </p:nvGrpSpPr>
      <p:grpSpPr>
        <a:xfrm>
          <a:off x="0" y="0"/>
          <a:ext cx="0" cy="0"/>
          <a:chOff x="0" y="0"/>
          <a:chExt cx="0" cy="0"/>
        </a:xfrm>
      </p:grpSpPr>
      <p:sp>
        <p:nvSpPr>
          <p:cNvPr id="39" name="Google Shape;39;p88"/>
          <p:cNvSpPr/>
          <p:nvPr/>
        </p:nvSpPr>
        <p:spPr>
          <a:xfrm>
            <a:off x="0" y="5638800"/>
            <a:ext cx="12192000" cy="1219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sp>
        <p:nvSpPr>
          <p:cNvPr id="40" name="Google Shape;40;p88"/>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Open Sans SemiBold"/>
              <a:buNone/>
              <a:defRPr sz="4000" b="1" i="0">
                <a:solidFill>
                  <a:schemeClr val="dk2"/>
                </a:solidFill>
                <a:latin typeface="Open Sans SemiBold"/>
                <a:ea typeface="Open Sans SemiBold"/>
                <a:cs typeface="Open Sans SemiBold"/>
                <a:sym typeface="Open Sa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88"/>
          <p:cNvSpPr txBox="1">
            <a:spLocks noGrp="1"/>
          </p:cNvSpPr>
          <p:nvPr>
            <p:ph type="body" idx="1"/>
          </p:nvPr>
        </p:nvSpPr>
        <p:spPr>
          <a:xfrm>
            <a:off x="609600" y="1524000"/>
            <a:ext cx="10972800" cy="373380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42" name="Google Shape;42;p88"/>
          <p:cNvSpPr txBox="1">
            <a:spLocks noGrp="1"/>
          </p:cNvSpPr>
          <p:nvPr>
            <p:ph type="body" idx="2"/>
          </p:nvPr>
        </p:nvSpPr>
        <p:spPr>
          <a:xfrm>
            <a:off x="609600" y="5334000"/>
            <a:ext cx="10972800" cy="144780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_Double Trouble Large">
  <p:cSld name="2_Double Trouble Large">
    <p:bg>
      <p:bgPr>
        <a:solidFill>
          <a:schemeClr val="lt2"/>
        </a:solidFill>
        <a:effectLst/>
      </p:bgPr>
    </p:bg>
    <p:spTree>
      <p:nvGrpSpPr>
        <p:cNvPr id="1" name="Shape 43"/>
        <p:cNvGrpSpPr/>
        <p:nvPr/>
      </p:nvGrpSpPr>
      <p:grpSpPr>
        <a:xfrm>
          <a:off x="0" y="0"/>
          <a:ext cx="0" cy="0"/>
          <a:chOff x="0" y="0"/>
          <a:chExt cx="0" cy="0"/>
        </a:xfrm>
      </p:grpSpPr>
      <p:sp>
        <p:nvSpPr>
          <p:cNvPr id="44" name="Google Shape;44;p89"/>
          <p:cNvSpPr/>
          <p:nvPr/>
        </p:nvSpPr>
        <p:spPr>
          <a:xfrm>
            <a:off x="0" y="5638800"/>
            <a:ext cx="12192000" cy="1219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sp>
        <p:nvSpPr>
          <p:cNvPr id="45" name="Google Shape;45;p89"/>
          <p:cNvSpPr txBox="1">
            <a:spLocks noGrp="1"/>
          </p:cNvSpPr>
          <p:nvPr>
            <p:ph type="body" idx="1"/>
          </p:nvPr>
        </p:nvSpPr>
        <p:spPr>
          <a:xfrm>
            <a:off x="609600" y="76200"/>
            <a:ext cx="10972800" cy="518160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46" name="Google Shape;46;p89"/>
          <p:cNvSpPr txBox="1">
            <a:spLocks noGrp="1"/>
          </p:cNvSpPr>
          <p:nvPr>
            <p:ph type="body" idx="2"/>
          </p:nvPr>
        </p:nvSpPr>
        <p:spPr>
          <a:xfrm>
            <a:off x="609600" y="5334000"/>
            <a:ext cx="10972800" cy="1447800"/>
          </a:xfrm>
          <a:prstGeom prst="rect">
            <a:avLst/>
          </a:prstGeom>
          <a:noFill/>
          <a:ln>
            <a:noFill/>
          </a:ln>
        </p:spPr>
        <p:txBody>
          <a:bodyPr spcFirstLastPara="1" wrap="square" lIns="91425" tIns="45700" rIns="91425" bIns="45700" anchor="ctr" anchorCtr="0">
            <a:normAutofit/>
          </a:bodyPr>
          <a:lstStyle>
            <a:lvl1pPr marL="457200" lvl="0" indent="-431800" algn="l">
              <a:lnSpc>
                <a:spcPct val="100000"/>
              </a:lnSpc>
              <a:spcBef>
                <a:spcPts val="640"/>
              </a:spcBef>
              <a:spcAft>
                <a:spcPts val="0"/>
              </a:spcAft>
              <a:buClr>
                <a:schemeClr val="dk1"/>
              </a:buClr>
              <a:buSzPts val="3200"/>
              <a:buChar char="•"/>
              <a:defRPr>
                <a:solidFill>
                  <a:schemeClr val="dk1"/>
                </a:solidFill>
                <a:latin typeface="Calibri"/>
                <a:ea typeface="Calibri"/>
                <a:cs typeface="Calibri"/>
                <a:sym typeface="Calibri"/>
              </a:defRPr>
            </a:lvl1pPr>
            <a:lvl2pPr marL="914400" lvl="1" indent="-406400" algn="l">
              <a:lnSpc>
                <a:spcPct val="100000"/>
              </a:lnSpc>
              <a:spcBef>
                <a:spcPts val="560"/>
              </a:spcBef>
              <a:spcAft>
                <a:spcPts val="0"/>
              </a:spcAft>
              <a:buClr>
                <a:srgbClr val="0169A0"/>
              </a:buClr>
              <a:buSzPts val="2800"/>
              <a:buChar char="–"/>
              <a:defRPr>
                <a:solidFill>
                  <a:srgbClr val="0169A0"/>
                </a:solidFill>
                <a:latin typeface="Calibri"/>
                <a:ea typeface="Calibri"/>
                <a:cs typeface="Calibri"/>
                <a:sym typeface="Calibri"/>
              </a:defRPr>
            </a:lvl2pPr>
            <a:lvl3pPr marL="1371600" lvl="2" indent="-381000" algn="l">
              <a:lnSpc>
                <a:spcPct val="100000"/>
              </a:lnSpc>
              <a:spcBef>
                <a:spcPts val="480"/>
              </a:spcBef>
              <a:spcAft>
                <a:spcPts val="0"/>
              </a:spcAft>
              <a:buClr>
                <a:schemeClr val="accent2"/>
              </a:buClr>
              <a:buSzPts val="2400"/>
              <a:buChar char="•"/>
              <a:defRPr>
                <a:latin typeface="Calibri"/>
                <a:ea typeface="Calibri"/>
                <a:cs typeface="Calibri"/>
                <a:sym typeface="Calibri"/>
              </a:defRPr>
            </a:lvl3pPr>
            <a:lvl4pPr marL="1828800" lvl="3" indent="-355600" algn="l">
              <a:lnSpc>
                <a:spcPct val="100000"/>
              </a:lnSpc>
              <a:spcBef>
                <a:spcPts val="400"/>
              </a:spcBef>
              <a:spcAft>
                <a:spcPts val="0"/>
              </a:spcAft>
              <a:buClr>
                <a:schemeClr val="accent4"/>
              </a:buClr>
              <a:buSzPts val="2000"/>
              <a:buChar char="–"/>
              <a:defRPr>
                <a:latin typeface="Calibri"/>
                <a:ea typeface="Calibri"/>
                <a:cs typeface="Calibri"/>
                <a:sym typeface="Calibri"/>
              </a:defRPr>
            </a:lvl4pPr>
            <a:lvl5pPr marL="2286000" lvl="4" indent="-355600" algn="l">
              <a:lnSpc>
                <a:spcPct val="100000"/>
              </a:lnSpc>
              <a:spcBef>
                <a:spcPts val="400"/>
              </a:spcBef>
              <a:spcAft>
                <a:spcPts val="0"/>
              </a:spcAft>
              <a:buClr>
                <a:schemeClr val="accent3"/>
              </a:buClr>
              <a:buSzPts val="2000"/>
              <a:buChar char="»"/>
              <a:defRPr>
                <a:latin typeface="Calibri"/>
                <a:ea typeface="Calibri"/>
                <a:cs typeface="Calibri"/>
                <a:sym typeface="Calibri"/>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Graph">
  <p:cSld name="Big Graph">
    <p:bg>
      <p:bgPr>
        <a:solidFill>
          <a:schemeClr val="lt2"/>
        </a:solidFill>
        <a:effectLst/>
      </p:bgPr>
    </p:bg>
    <p:spTree>
      <p:nvGrpSpPr>
        <p:cNvPr id="1" name="Shape 47"/>
        <p:cNvGrpSpPr/>
        <p:nvPr/>
      </p:nvGrpSpPr>
      <p:grpSpPr>
        <a:xfrm>
          <a:off x="0" y="0"/>
          <a:ext cx="0" cy="0"/>
          <a:chOff x="0" y="0"/>
          <a:chExt cx="0" cy="0"/>
        </a:xfrm>
      </p:grpSpPr>
      <p:sp>
        <p:nvSpPr>
          <p:cNvPr id="48" name="Google Shape;48;p90"/>
          <p:cNvSpPr/>
          <p:nvPr/>
        </p:nvSpPr>
        <p:spPr>
          <a:xfrm>
            <a:off x="0" y="5638800"/>
            <a:ext cx="12192000" cy="1219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alibri"/>
              <a:ea typeface="Calibri"/>
              <a:cs typeface="Calibri"/>
              <a:sym typeface="Calibri"/>
            </a:endParaRPr>
          </a:p>
        </p:txBody>
      </p:sp>
      <p:sp>
        <p:nvSpPr>
          <p:cNvPr id="49" name="Google Shape;49;p90"/>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Open Sans SemiBold"/>
              <a:buNone/>
              <a:defRPr sz="4000" b="1" i="0">
                <a:solidFill>
                  <a:schemeClr val="dk2"/>
                </a:solidFill>
                <a:latin typeface="Open Sans SemiBold"/>
                <a:ea typeface="Open Sans SemiBold"/>
                <a:cs typeface="Open Sans SemiBold"/>
                <a:sym typeface="Open Sa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90"/>
          <p:cNvSpPr>
            <a:spLocks noGrp="1"/>
          </p:cNvSpPr>
          <p:nvPr>
            <p:ph type="chart" idx="2"/>
          </p:nvPr>
        </p:nvSpPr>
        <p:spPr>
          <a:xfrm>
            <a:off x="76200" y="1600200"/>
            <a:ext cx="12039600" cy="5181600"/>
          </a:xfrm>
          <a:prstGeom prst="rect">
            <a:avLst/>
          </a:prstGeom>
          <a:noFill/>
          <a:ln>
            <a:noFill/>
          </a:ln>
        </p:spPr>
        <p:txBody>
          <a:bodyPr spcFirstLastPara="1" wrap="square" lIns="91425" tIns="45700" rIns="91425" bIns="45700" anchor="t" anchorCtr="0">
            <a:normAutofit/>
          </a:bodyPr>
          <a:lstStyle>
            <a:lvl1pPr marR="0" lvl="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R="0" lvl="1" algn="l" rtl="0">
              <a:lnSpc>
                <a:spcPct val="100000"/>
              </a:lnSpc>
              <a:spcBef>
                <a:spcPts val="560"/>
              </a:spcBef>
              <a:spcAft>
                <a:spcPts val="0"/>
              </a:spcAft>
              <a:buClr>
                <a:schemeClr val="accent1"/>
              </a:buClr>
              <a:buSzPts val="2800"/>
              <a:buFont typeface="Arial"/>
              <a:buChar char="–"/>
              <a:defRPr sz="2800" b="0" i="0" u="none" strike="noStrike" cap="none">
                <a:solidFill>
                  <a:schemeClr val="accent1"/>
                </a:solidFill>
                <a:latin typeface="Calibri"/>
                <a:ea typeface="Calibri"/>
                <a:cs typeface="Calibri"/>
                <a:sym typeface="Calibri"/>
              </a:defRPr>
            </a:lvl2pPr>
            <a:lvl3pPr marR="0" lvl="2" algn="l" rtl="0">
              <a:lnSpc>
                <a:spcPct val="100000"/>
              </a:lnSpc>
              <a:spcBef>
                <a:spcPts val="480"/>
              </a:spcBef>
              <a:spcAft>
                <a:spcPts val="0"/>
              </a:spcAft>
              <a:buClr>
                <a:schemeClr val="accent2"/>
              </a:buClr>
              <a:buSzPts val="2400"/>
              <a:buFont typeface="Arial"/>
              <a:buChar char="•"/>
              <a:defRPr sz="2400" b="0" i="0" u="none" strike="noStrike" cap="none">
                <a:solidFill>
                  <a:schemeClr val="accent2"/>
                </a:solidFill>
                <a:latin typeface="Calibri"/>
                <a:ea typeface="Calibri"/>
                <a:cs typeface="Calibri"/>
                <a:sym typeface="Calibri"/>
              </a:defRPr>
            </a:lvl3pPr>
            <a:lvl4pPr marR="0" lvl="3" algn="l" rtl="0">
              <a:lnSpc>
                <a:spcPct val="100000"/>
              </a:lnSpc>
              <a:spcBef>
                <a:spcPts val="400"/>
              </a:spcBef>
              <a:spcAft>
                <a:spcPts val="0"/>
              </a:spcAft>
              <a:buClr>
                <a:schemeClr val="accent4"/>
              </a:buClr>
              <a:buSzPts val="2000"/>
              <a:buFont typeface="Arial"/>
              <a:buChar char="–"/>
              <a:defRPr sz="2000" b="0" i="0" u="none" strike="noStrike" cap="none">
                <a:solidFill>
                  <a:schemeClr val="accent4"/>
                </a:solidFill>
                <a:latin typeface="Calibri"/>
                <a:ea typeface="Calibri"/>
                <a:cs typeface="Calibri"/>
                <a:sym typeface="Calibri"/>
              </a:defRPr>
            </a:lvl4pPr>
            <a:lvl5pPr marR="0" lvl="4" algn="l" rtl="0">
              <a:lnSpc>
                <a:spcPct val="100000"/>
              </a:lnSpc>
              <a:spcBef>
                <a:spcPts val="400"/>
              </a:spcBef>
              <a:spcAft>
                <a:spcPts val="0"/>
              </a:spcAft>
              <a:buClr>
                <a:schemeClr val="accent3"/>
              </a:buClr>
              <a:buSzPts val="2000"/>
              <a:buFont typeface="Arial"/>
              <a:buChar char="»"/>
              <a:defRPr sz="2000" b="0" i="0" u="none" strike="noStrike" cap="none">
                <a:solidFill>
                  <a:schemeClr val="accent3"/>
                </a:solidFill>
                <a:latin typeface="Calibri"/>
                <a:ea typeface="Calibri"/>
                <a:cs typeface="Calibri"/>
                <a:sym typeface="Calibri"/>
              </a:defRPr>
            </a:lvl5pPr>
            <a:lvl6pPr marR="0" lvl="5"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R="0" lvl="6"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R="0" lvl="7"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R="0" lvl="8"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eader+Footer">
  <p:cSld name="Header+Footer">
    <p:bg>
      <p:bgPr>
        <a:solidFill>
          <a:schemeClr val="lt2"/>
        </a:solidFill>
        <a:effectLst/>
      </p:bgPr>
    </p:bg>
    <p:spTree>
      <p:nvGrpSpPr>
        <p:cNvPr id="1" name="Shape 51"/>
        <p:cNvGrpSpPr/>
        <p:nvPr/>
      </p:nvGrpSpPr>
      <p:grpSpPr>
        <a:xfrm>
          <a:off x="0" y="0"/>
          <a:ext cx="0" cy="0"/>
          <a:chOff x="0" y="0"/>
          <a:chExt cx="0" cy="0"/>
        </a:xfrm>
      </p:grpSpPr>
      <p:sp>
        <p:nvSpPr>
          <p:cNvPr id="52" name="Google Shape;52;p91"/>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2"/>
              </a:buClr>
              <a:buSzPts val="4000"/>
              <a:buFont typeface="Calibri"/>
              <a:buNone/>
              <a:defRPr sz="4000" b="1" i="0">
                <a:solidFill>
                  <a:schemeClr val="dk2"/>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2"/>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400"/>
              <a:buFont typeface="Calibri"/>
              <a:buNone/>
              <a:defRPr sz="4400" b="1" i="0" u="none" strike="noStrike" cap="none">
                <a:solidFill>
                  <a:schemeClr val="dk2"/>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72"/>
          <p:cNvSpPr txBox="1">
            <a:spLocks noGrp="1"/>
          </p:cNvSpPr>
          <p:nvPr>
            <p:ph type="body" idx="1"/>
          </p:nvPr>
        </p:nvSpPr>
        <p:spPr>
          <a:xfrm>
            <a:off x="609600" y="1600201"/>
            <a:ext cx="109728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accent1"/>
              </a:buClr>
              <a:buSzPts val="2800"/>
              <a:buFont typeface="Arial"/>
              <a:buChar char="–"/>
              <a:defRPr sz="2800" b="0" i="0" u="none" strike="noStrike" cap="none">
                <a:solidFill>
                  <a:schemeClr val="accent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accent2"/>
              </a:buClr>
              <a:buSzPts val="2400"/>
              <a:buFont typeface="Arial"/>
              <a:buChar char="•"/>
              <a:defRPr sz="2400" b="0" i="0" u="none" strike="noStrike" cap="none">
                <a:solidFill>
                  <a:schemeClr val="accent2"/>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accent4"/>
              </a:buClr>
              <a:buSzPts val="2000"/>
              <a:buFont typeface="Arial"/>
              <a:buChar char="–"/>
              <a:defRPr sz="2000" b="0" i="0" u="none" strike="noStrike" cap="none">
                <a:solidFill>
                  <a:schemeClr val="accent4"/>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accent3"/>
              </a:buClr>
              <a:buSzPts val="2000"/>
              <a:buFont typeface="Arial"/>
              <a:buChar char="»"/>
              <a:defRPr sz="2000" b="0" i="0" u="none" strike="noStrike" cap="none">
                <a:solidFill>
                  <a:schemeClr val="accent3"/>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72"/>
          <p:cNvSpPr txBox="1"/>
          <p:nvPr/>
        </p:nvSpPr>
        <p:spPr>
          <a:xfrm>
            <a:off x="11582424" y="6400800"/>
            <a:ext cx="457176"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Open Sans"/>
                <a:ea typeface="Open Sans"/>
                <a:cs typeface="Open Sans"/>
                <a:sym typeface="Open Sans"/>
              </a:rPr>
              <a:t>‹#›</a:t>
            </a:fld>
            <a:endParaRPr sz="1800" b="0" i="0" u="none" strike="noStrike" cap="none">
              <a:solidFill>
                <a:schemeClr val="dk1"/>
              </a:solidFill>
              <a:latin typeface="Open Sans"/>
              <a:ea typeface="Open Sans"/>
              <a:cs typeface="Open Sans"/>
              <a:sym typeface="Open Sans"/>
            </a:endParaRPr>
          </a:p>
        </p:txBody>
      </p:sp>
      <p:pic>
        <p:nvPicPr>
          <p:cNvPr id="13" name="Google Shape;13;p72"/>
          <p:cNvPicPr preferRelativeResize="0"/>
          <p:nvPr/>
        </p:nvPicPr>
        <p:blipFill rotWithShape="1">
          <a:blip r:embed="rId12">
            <a:alphaModFix/>
          </a:blip>
          <a:srcRect/>
          <a:stretch/>
        </p:blipFill>
        <p:spPr>
          <a:xfrm>
            <a:off x="89647" y="6400800"/>
            <a:ext cx="1815353" cy="39431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sites.google.com/ucsd.edu/cse8afa23/home"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2" name="Picture 1">
            <a:extLst>
              <a:ext uri="{FF2B5EF4-FFF2-40B4-BE49-F238E27FC236}">
                <a16:creationId xmlns:a16="http://schemas.microsoft.com/office/drawing/2014/main" id="{DBE7F68E-F059-DA23-7687-AA813A322AAA}"/>
              </a:ext>
            </a:extLst>
          </p:cNvPr>
          <p:cNvPicPr>
            <a:picLocks noChangeAspect="1"/>
          </p:cNvPicPr>
          <p:nvPr/>
        </p:nvPicPr>
        <p:blipFill>
          <a:blip r:embed="rId3"/>
          <a:stretch>
            <a:fillRect/>
          </a:stretch>
        </p:blipFill>
        <p:spPr>
          <a:xfrm>
            <a:off x="0" y="0"/>
            <a:ext cx="4763183" cy="515129"/>
          </a:xfrm>
          <a:prstGeom prst="rect">
            <a:avLst/>
          </a:prstGeom>
        </p:spPr>
      </p:pic>
      <p:sp>
        <p:nvSpPr>
          <p:cNvPr id="59" name="Google Shape;59;p1"/>
          <p:cNvSpPr txBox="1">
            <a:spLocks noGrp="1"/>
          </p:cNvSpPr>
          <p:nvPr>
            <p:ph type="ctrTitle"/>
          </p:nvPr>
        </p:nvSpPr>
        <p:spPr>
          <a:xfrm>
            <a:off x="533400" y="304800"/>
            <a:ext cx="10668000" cy="918072"/>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2"/>
              </a:buClr>
              <a:buSzPts val="3200"/>
              <a:buFont typeface="Calibri"/>
              <a:buNone/>
            </a:pPr>
            <a:r>
              <a:rPr lang="en-US" sz="3200" dirty="0"/>
              <a:t>CSE 8A – Introduction to </a:t>
            </a:r>
            <a:br>
              <a:rPr lang="en-US" sz="3200" dirty="0"/>
            </a:br>
            <a:r>
              <a:rPr lang="en-US" sz="3200" dirty="0"/>
              <a:t>Programming and Computational Problem Solving I</a:t>
            </a:r>
            <a:endParaRPr sz="3200" dirty="0"/>
          </a:p>
        </p:txBody>
      </p:sp>
      <p:sp>
        <p:nvSpPr>
          <p:cNvPr id="60" name="Google Shape;60;p1"/>
          <p:cNvSpPr txBox="1">
            <a:spLocks noGrp="1"/>
          </p:cNvSpPr>
          <p:nvPr>
            <p:ph type="subTitle" idx="1"/>
          </p:nvPr>
        </p:nvSpPr>
        <p:spPr>
          <a:xfrm>
            <a:off x="3198767" y="1393669"/>
            <a:ext cx="5337266" cy="826133"/>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rgbClr val="63656A"/>
              </a:buClr>
              <a:buSzPts val="3000"/>
              <a:buNone/>
            </a:pPr>
            <a:r>
              <a:rPr lang="en-US">
                <a:solidFill>
                  <a:schemeClr val="dk1"/>
                </a:solidFill>
              </a:rPr>
              <a:t>Game Design – A Big Example</a:t>
            </a:r>
            <a:endParaRPr>
              <a:solidFill>
                <a:schemeClr val="dk1"/>
              </a:solidFill>
            </a:endParaRPr>
          </a:p>
        </p:txBody>
      </p:sp>
      <p:sp>
        <p:nvSpPr>
          <p:cNvPr id="61" name="Google Shape;61;p1"/>
          <p:cNvSpPr txBox="1"/>
          <p:nvPr/>
        </p:nvSpPr>
        <p:spPr>
          <a:xfrm>
            <a:off x="-8340" y="2046061"/>
            <a:ext cx="6260232" cy="175432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1" i="0" u="none" strike="noStrike" cap="none">
                <a:solidFill>
                  <a:srgbClr val="000000"/>
                </a:solidFill>
                <a:latin typeface="Arial"/>
                <a:ea typeface="Arial"/>
                <a:cs typeface="Arial"/>
                <a:sym typeface="Arial"/>
              </a:rPr>
              <a:t>How to get help:</a:t>
            </a:r>
            <a:endParaRPr/>
          </a:p>
          <a:p>
            <a:pPr marL="0" marR="0" lvl="0" indent="0" algn="l" rtl="0">
              <a:lnSpc>
                <a:spcPct val="100000"/>
              </a:lnSpc>
              <a:spcBef>
                <a:spcPts val="0"/>
              </a:spcBef>
              <a:spcAft>
                <a:spcPts val="0"/>
              </a:spcAft>
              <a:buNone/>
            </a:pPr>
            <a:endParaRPr sz="18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800" b="1" i="0" u="none" strike="noStrike" cap="none">
                <a:solidFill>
                  <a:srgbClr val="000000"/>
                </a:solidFill>
                <a:latin typeface="Arial"/>
                <a:ea typeface="Arial"/>
                <a:cs typeface="Arial"/>
                <a:sym typeface="Arial"/>
              </a:rPr>
              <a:t>Class Website</a:t>
            </a:r>
            <a:endParaRPr/>
          </a:p>
          <a:p>
            <a:pPr marL="0" marR="0" lvl="0" indent="0" algn="l" rtl="0">
              <a:lnSpc>
                <a:spcPct val="100000"/>
              </a:lnSpc>
              <a:spcBef>
                <a:spcPts val="0"/>
              </a:spcBef>
              <a:spcAft>
                <a:spcPts val="0"/>
              </a:spcAft>
              <a:buNone/>
            </a:pPr>
            <a:r>
              <a:rPr lang="en-US" sz="1800" b="0" i="0" u="sng" strike="noStrike" cap="none">
                <a:solidFill>
                  <a:srgbClr val="000000"/>
                </a:solidFill>
                <a:latin typeface="Arial"/>
                <a:ea typeface="Arial"/>
                <a:cs typeface="Arial"/>
                <a:sym typeface="Arial"/>
                <a:hlinkClick r:id="rId4">
                  <a:extLst>
                    <a:ext uri="{A12FA001-AC4F-418D-AE19-62706E023703}">
                      <ahyp:hlinkClr xmlns:ahyp="http://schemas.microsoft.com/office/drawing/2018/hyperlinkcolor" val="tx"/>
                    </a:ext>
                  </a:extLst>
                </a:hlinkClick>
              </a:rPr>
              <a:t>https://sites.google.com/ucsd.edu/cse8afa23/home</a:t>
            </a: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800" b="0" i="0" u="none" strike="noStrike" cap="none">
              <a:solidFill>
                <a:srgbClr val="000000"/>
              </a:solidFill>
              <a:latin typeface="Arial"/>
              <a:ea typeface="Arial"/>
              <a:cs typeface="Arial"/>
              <a:sym typeface="Arial"/>
            </a:endParaRPr>
          </a:p>
        </p:txBody>
      </p:sp>
      <p:sp>
        <p:nvSpPr>
          <p:cNvPr id="62" name="Google Shape;62;p1"/>
          <p:cNvSpPr txBox="1"/>
          <p:nvPr/>
        </p:nvSpPr>
        <p:spPr>
          <a:xfrm>
            <a:off x="0" y="5634055"/>
            <a:ext cx="2511846"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Slides based, in part, on materials from Dan Zingaro.</a:t>
            </a:r>
            <a:endParaRPr/>
          </a:p>
        </p:txBody>
      </p:sp>
      <p:sp>
        <p:nvSpPr>
          <p:cNvPr id="63" name="Google Shape;63;p1"/>
          <p:cNvSpPr txBox="1"/>
          <p:nvPr/>
        </p:nvSpPr>
        <p:spPr>
          <a:xfrm>
            <a:off x="0" y="3429000"/>
            <a:ext cx="4572000" cy="181588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600" b="1" i="0" u="none" strike="noStrike" cap="none">
                <a:solidFill>
                  <a:srgbClr val="000000"/>
                </a:solidFill>
                <a:latin typeface="Arial"/>
                <a:ea typeface="Arial"/>
                <a:cs typeface="Arial"/>
                <a:sym typeface="Arial"/>
              </a:rPr>
              <a:t>Piazza</a:t>
            </a:r>
            <a:r>
              <a:rPr lang="en-US" sz="1600" b="0" i="0" u="none" strike="noStrike" cap="none">
                <a:solidFill>
                  <a:srgbClr val="000000"/>
                </a:solidFill>
                <a:latin typeface="Arial"/>
                <a:ea typeface="Arial"/>
                <a:cs typeface="Arial"/>
                <a:sym typeface="Arial"/>
              </a:rPr>
              <a:t> for brief questions or logistic questions</a:t>
            </a:r>
            <a:endParaRPr/>
          </a:p>
          <a:p>
            <a:pPr marL="0" marR="0" lvl="0" indent="0" algn="l" rtl="0">
              <a:lnSpc>
                <a:spcPct val="100000"/>
              </a:lnSpc>
              <a:spcBef>
                <a:spcPts val="0"/>
              </a:spcBef>
              <a:spcAft>
                <a:spcPts val="0"/>
              </a:spcAft>
              <a:buNone/>
            </a:pP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600" b="1" i="0" u="none" strike="noStrike" cap="none">
                <a:solidFill>
                  <a:srgbClr val="000000"/>
                </a:solidFill>
                <a:latin typeface="Arial"/>
                <a:ea typeface="Arial"/>
                <a:cs typeface="Arial"/>
                <a:sym typeface="Arial"/>
              </a:rPr>
              <a:t>Tutor Hours</a:t>
            </a:r>
            <a:r>
              <a:rPr lang="en-US" sz="1600" b="0" i="0" u="none" strike="noStrike" cap="none">
                <a:solidFill>
                  <a:srgbClr val="000000"/>
                </a:solidFill>
                <a:latin typeface="Arial"/>
                <a:ea typeface="Arial"/>
                <a:cs typeface="Arial"/>
                <a:sym typeface="Arial"/>
              </a:rPr>
              <a:t> for help with homework/setting up computer To get help, use Autograder (directions on piazza)</a:t>
            </a: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600" b="1" i="0" u="none" strike="noStrike" cap="none">
                <a:solidFill>
                  <a:srgbClr val="000000"/>
                </a:solidFill>
                <a:latin typeface="Arial"/>
                <a:ea typeface="Arial"/>
                <a:cs typeface="Arial"/>
                <a:sym typeface="Arial"/>
              </a:rPr>
              <a:t>Office Hours</a:t>
            </a:r>
            <a:r>
              <a:rPr lang="en-US" sz="1600" b="0" i="0" u="none" strike="noStrike" cap="none">
                <a:solidFill>
                  <a:srgbClr val="000000"/>
                </a:solidFill>
                <a:latin typeface="Arial"/>
                <a:ea typeface="Arial"/>
                <a:cs typeface="Arial"/>
                <a:sym typeface="Arial"/>
              </a:rPr>
              <a:t> for homework/conceptual help</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02"/>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Key Decision – How to represent the board!</a:t>
            </a:r>
            <a:endParaRPr/>
          </a:p>
        </p:txBody>
      </p:sp>
      <p:sp>
        <p:nvSpPr>
          <p:cNvPr id="138" name="Google Shape;138;p102"/>
          <p:cNvSpPr txBox="1"/>
          <p:nvPr/>
        </p:nvSpPr>
        <p:spPr>
          <a:xfrm>
            <a:off x="609600" y="1524000"/>
            <a:ext cx="6657942" cy="4602164"/>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a:solidFill>
                  <a:schemeClr val="dk1"/>
                </a:solidFill>
                <a:latin typeface="Open Sans"/>
                <a:ea typeface="Open Sans"/>
                <a:cs typeface="Open Sans"/>
                <a:sym typeface="Open Sans"/>
              </a:rPr>
              <a:t>List of Lists with numbers for the solution and the board</a:t>
            </a:r>
            <a:endParaRPr/>
          </a:p>
        </p:txBody>
      </p:sp>
      <p:sp>
        <p:nvSpPr>
          <p:cNvPr id="139" name="Google Shape;139;p102"/>
          <p:cNvSpPr txBox="1"/>
          <p:nvPr/>
        </p:nvSpPr>
        <p:spPr>
          <a:xfrm>
            <a:off x="7362334" y="1179034"/>
            <a:ext cx="2752627"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Solution</a:t>
            </a:r>
            <a:endParaRPr/>
          </a:p>
        </p:txBody>
      </p:sp>
      <p:graphicFrame>
        <p:nvGraphicFramePr>
          <p:cNvPr id="140" name="Google Shape;140;p102"/>
          <p:cNvGraphicFramePr/>
          <p:nvPr/>
        </p:nvGraphicFramePr>
        <p:xfrm>
          <a:off x="7258115" y="1703793"/>
          <a:ext cx="3200375" cy="591850"/>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gridCol w="640075">
                  <a:extLst>
                    <a:ext uri="{9D8B030D-6E8A-4147-A177-3AD203B41FA5}">
                      <a16:colId xmlns:a16="http://schemas.microsoft.com/office/drawing/2014/main" val="20003"/>
                    </a:ext>
                  </a:extLst>
                </a:gridCol>
                <a:gridCol w="640075">
                  <a:extLst>
                    <a:ext uri="{9D8B030D-6E8A-4147-A177-3AD203B41FA5}">
                      <a16:colId xmlns:a16="http://schemas.microsoft.com/office/drawing/2014/main" val="20004"/>
                    </a:ext>
                  </a:extLst>
                </a:gridCol>
              </a:tblGrid>
              <a:tr h="591850">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1</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3</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4</a:t>
                      </a:r>
                      <a:endParaRPr/>
                    </a:p>
                  </a:txBody>
                  <a:tcPr marL="91450" marR="91450" marT="45725" marB="45725" anchor="ctr"/>
                </a:tc>
                <a:extLst>
                  <a:ext uri="{0D108BD9-81ED-4DB2-BD59-A6C34878D82A}">
                    <a16:rowId xmlns:a16="http://schemas.microsoft.com/office/drawing/2014/main" val="10000"/>
                  </a:ext>
                </a:extLst>
              </a:tr>
            </a:tbl>
          </a:graphicData>
        </a:graphic>
      </p:graphicFrame>
      <p:graphicFrame>
        <p:nvGraphicFramePr>
          <p:cNvPr id="141" name="Google Shape;141;p102"/>
          <p:cNvGraphicFramePr/>
          <p:nvPr/>
        </p:nvGraphicFramePr>
        <p:xfrm>
          <a:off x="7258115" y="2295646"/>
          <a:ext cx="1920225" cy="1261050"/>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tblGrid>
              <a:tr h="63052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5</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6</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7</a:t>
                      </a:r>
                      <a:endParaRPr/>
                    </a:p>
                  </a:txBody>
                  <a:tcPr marL="91450" marR="91450" marT="45725" marB="45725" anchor="ctr"/>
                </a:tc>
                <a:extLst>
                  <a:ext uri="{0D108BD9-81ED-4DB2-BD59-A6C34878D82A}">
                    <a16:rowId xmlns:a16="http://schemas.microsoft.com/office/drawing/2014/main" val="10000"/>
                  </a:ext>
                </a:extLst>
              </a:tr>
              <a:tr h="63052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8</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9</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0</a:t>
                      </a:r>
                      <a:endParaRPr/>
                    </a:p>
                  </a:txBody>
                  <a:tcPr marL="91450" marR="91450" marT="45725" marB="45725" anchor="ctr"/>
                </a:tc>
                <a:extLst>
                  <a:ext uri="{0D108BD9-81ED-4DB2-BD59-A6C34878D82A}">
                    <a16:rowId xmlns:a16="http://schemas.microsoft.com/office/drawing/2014/main" val="10001"/>
                  </a:ext>
                </a:extLst>
              </a:tr>
            </a:tbl>
          </a:graphicData>
        </a:graphic>
      </p:graphicFrame>
      <p:graphicFrame>
        <p:nvGraphicFramePr>
          <p:cNvPr id="142" name="Google Shape;142;p102"/>
          <p:cNvGraphicFramePr/>
          <p:nvPr/>
        </p:nvGraphicFramePr>
        <p:xfrm>
          <a:off x="7267542" y="4305014"/>
          <a:ext cx="3200375" cy="635675"/>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gridCol w="640075">
                  <a:extLst>
                    <a:ext uri="{9D8B030D-6E8A-4147-A177-3AD203B41FA5}">
                      <a16:colId xmlns:a16="http://schemas.microsoft.com/office/drawing/2014/main" val="20003"/>
                    </a:ext>
                  </a:extLst>
                </a:gridCol>
                <a:gridCol w="640075">
                  <a:extLst>
                    <a:ext uri="{9D8B030D-6E8A-4147-A177-3AD203B41FA5}">
                      <a16:colId xmlns:a16="http://schemas.microsoft.com/office/drawing/2014/main" val="20004"/>
                    </a:ext>
                  </a:extLst>
                </a:gridCol>
              </a:tblGrid>
              <a:tr h="63567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4</a:t>
                      </a:r>
                      <a:endParaRPr/>
                    </a:p>
                  </a:txBody>
                  <a:tcPr marL="91450" marR="91450" marT="45725" marB="45725" anchor="ctr"/>
                </a:tc>
                <a:extLst>
                  <a:ext uri="{0D108BD9-81ED-4DB2-BD59-A6C34878D82A}">
                    <a16:rowId xmlns:a16="http://schemas.microsoft.com/office/drawing/2014/main" val="10000"/>
                  </a:ext>
                </a:extLst>
              </a:tr>
            </a:tbl>
          </a:graphicData>
        </a:graphic>
      </p:graphicFrame>
      <p:graphicFrame>
        <p:nvGraphicFramePr>
          <p:cNvPr id="143" name="Google Shape;143;p102"/>
          <p:cNvGraphicFramePr/>
          <p:nvPr/>
        </p:nvGraphicFramePr>
        <p:xfrm>
          <a:off x="7267542" y="4940682"/>
          <a:ext cx="1920225" cy="1261050"/>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tblGrid>
              <a:tr h="630525">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6</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extLst>
                  <a:ext uri="{0D108BD9-81ED-4DB2-BD59-A6C34878D82A}">
                    <a16:rowId xmlns:a16="http://schemas.microsoft.com/office/drawing/2014/main" val="10000"/>
                  </a:ext>
                </a:extLst>
              </a:tr>
              <a:tr h="63052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8</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extLst>
                  <a:ext uri="{0D108BD9-81ED-4DB2-BD59-A6C34878D82A}">
                    <a16:rowId xmlns:a16="http://schemas.microsoft.com/office/drawing/2014/main" val="10001"/>
                  </a:ext>
                </a:extLst>
              </a:tr>
            </a:tbl>
          </a:graphicData>
        </a:graphic>
      </p:graphicFrame>
      <p:sp>
        <p:nvSpPr>
          <p:cNvPr id="144" name="Google Shape;144;p102"/>
          <p:cNvSpPr txBox="1"/>
          <p:nvPr/>
        </p:nvSpPr>
        <p:spPr>
          <a:xfrm>
            <a:off x="7496142" y="3783361"/>
            <a:ext cx="2752627"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Board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03"/>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Key Decision – How to represent the board!</a:t>
            </a:r>
            <a:endParaRPr/>
          </a:p>
        </p:txBody>
      </p:sp>
      <p:graphicFrame>
        <p:nvGraphicFramePr>
          <p:cNvPr id="151" name="Google Shape;151;p103"/>
          <p:cNvGraphicFramePr/>
          <p:nvPr/>
        </p:nvGraphicFramePr>
        <p:xfrm>
          <a:off x="7258115" y="1703793"/>
          <a:ext cx="3200375" cy="591850"/>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gridCol w="640075">
                  <a:extLst>
                    <a:ext uri="{9D8B030D-6E8A-4147-A177-3AD203B41FA5}">
                      <a16:colId xmlns:a16="http://schemas.microsoft.com/office/drawing/2014/main" val="20003"/>
                    </a:ext>
                  </a:extLst>
                </a:gridCol>
                <a:gridCol w="640075">
                  <a:extLst>
                    <a:ext uri="{9D8B030D-6E8A-4147-A177-3AD203B41FA5}">
                      <a16:colId xmlns:a16="http://schemas.microsoft.com/office/drawing/2014/main" val="20004"/>
                    </a:ext>
                  </a:extLst>
                </a:gridCol>
              </a:tblGrid>
              <a:tr h="591850">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1</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3</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4</a:t>
                      </a:r>
                      <a:endParaRPr/>
                    </a:p>
                  </a:txBody>
                  <a:tcPr marL="91450" marR="91450" marT="45725" marB="45725" anchor="ctr"/>
                </a:tc>
                <a:extLst>
                  <a:ext uri="{0D108BD9-81ED-4DB2-BD59-A6C34878D82A}">
                    <a16:rowId xmlns:a16="http://schemas.microsoft.com/office/drawing/2014/main" val="10000"/>
                  </a:ext>
                </a:extLst>
              </a:tr>
            </a:tbl>
          </a:graphicData>
        </a:graphic>
      </p:graphicFrame>
      <p:sp>
        <p:nvSpPr>
          <p:cNvPr id="152" name="Google Shape;152;p103"/>
          <p:cNvSpPr txBox="1"/>
          <p:nvPr/>
        </p:nvSpPr>
        <p:spPr>
          <a:xfrm>
            <a:off x="609600" y="1524000"/>
            <a:ext cx="6657942" cy="4602164"/>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a:solidFill>
                  <a:schemeClr val="dk1"/>
                </a:solidFill>
                <a:latin typeface="Open Sans"/>
                <a:ea typeface="Open Sans"/>
                <a:cs typeface="Open Sans"/>
                <a:sym typeface="Open Sans"/>
              </a:rPr>
              <a:t>List of Lists with numbers for the solution and Booleans for the board</a:t>
            </a:r>
            <a:endParaRPr/>
          </a:p>
        </p:txBody>
      </p:sp>
      <p:graphicFrame>
        <p:nvGraphicFramePr>
          <p:cNvPr id="153" name="Google Shape;153;p103"/>
          <p:cNvGraphicFramePr/>
          <p:nvPr/>
        </p:nvGraphicFramePr>
        <p:xfrm>
          <a:off x="7258115" y="2295646"/>
          <a:ext cx="1920225" cy="1261050"/>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tblGrid>
              <a:tr h="63052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5</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6</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7</a:t>
                      </a:r>
                      <a:endParaRPr/>
                    </a:p>
                  </a:txBody>
                  <a:tcPr marL="91450" marR="91450" marT="45725" marB="45725" anchor="ctr"/>
                </a:tc>
                <a:extLst>
                  <a:ext uri="{0D108BD9-81ED-4DB2-BD59-A6C34878D82A}">
                    <a16:rowId xmlns:a16="http://schemas.microsoft.com/office/drawing/2014/main" val="10000"/>
                  </a:ext>
                </a:extLst>
              </a:tr>
              <a:tr h="63052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8</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9</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0</a:t>
                      </a:r>
                      <a:endParaRPr/>
                    </a:p>
                  </a:txBody>
                  <a:tcPr marL="91450" marR="91450" marT="45725" marB="45725" anchor="ctr"/>
                </a:tc>
                <a:extLst>
                  <a:ext uri="{0D108BD9-81ED-4DB2-BD59-A6C34878D82A}">
                    <a16:rowId xmlns:a16="http://schemas.microsoft.com/office/drawing/2014/main" val="10001"/>
                  </a:ext>
                </a:extLst>
              </a:tr>
            </a:tbl>
          </a:graphicData>
        </a:graphic>
      </p:graphicFrame>
      <p:graphicFrame>
        <p:nvGraphicFramePr>
          <p:cNvPr id="154" name="Google Shape;154;p103"/>
          <p:cNvGraphicFramePr/>
          <p:nvPr/>
        </p:nvGraphicFramePr>
        <p:xfrm>
          <a:off x="7258115" y="4113927"/>
          <a:ext cx="3200375" cy="591850"/>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gridCol w="640075">
                  <a:extLst>
                    <a:ext uri="{9D8B030D-6E8A-4147-A177-3AD203B41FA5}">
                      <a16:colId xmlns:a16="http://schemas.microsoft.com/office/drawing/2014/main" val="20003"/>
                    </a:ext>
                  </a:extLst>
                </a:gridCol>
                <a:gridCol w="640075">
                  <a:extLst>
                    <a:ext uri="{9D8B030D-6E8A-4147-A177-3AD203B41FA5}">
                      <a16:colId xmlns:a16="http://schemas.microsoft.com/office/drawing/2014/main" val="20004"/>
                    </a:ext>
                  </a:extLst>
                </a:gridCol>
              </a:tblGrid>
              <a:tr h="591850">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T</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F</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F</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F</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T</a:t>
                      </a:r>
                      <a:endParaRPr/>
                    </a:p>
                  </a:txBody>
                  <a:tcPr marL="91450" marR="91450" marT="45725" marB="45725" anchor="ctr"/>
                </a:tc>
                <a:extLst>
                  <a:ext uri="{0D108BD9-81ED-4DB2-BD59-A6C34878D82A}">
                    <a16:rowId xmlns:a16="http://schemas.microsoft.com/office/drawing/2014/main" val="10000"/>
                  </a:ext>
                </a:extLst>
              </a:tr>
            </a:tbl>
          </a:graphicData>
        </a:graphic>
      </p:graphicFrame>
      <p:graphicFrame>
        <p:nvGraphicFramePr>
          <p:cNvPr id="155" name="Google Shape;155;p103"/>
          <p:cNvGraphicFramePr/>
          <p:nvPr/>
        </p:nvGraphicFramePr>
        <p:xfrm>
          <a:off x="7258115" y="4700056"/>
          <a:ext cx="1920225" cy="1261050"/>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tblGrid>
              <a:tr h="63052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F</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T</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F</a:t>
                      </a:r>
                      <a:endParaRPr/>
                    </a:p>
                  </a:txBody>
                  <a:tcPr marL="91450" marR="91450" marT="45725" marB="45725" anchor="ctr"/>
                </a:tc>
                <a:extLst>
                  <a:ext uri="{0D108BD9-81ED-4DB2-BD59-A6C34878D82A}">
                    <a16:rowId xmlns:a16="http://schemas.microsoft.com/office/drawing/2014/main" val="10000"/>
                  </a:ext>
                </a:extLst>
              </a:tr>
              <a:tr h="63052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T</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F</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F</a:t>
                      </a:r>
                      <a:endParaRPr/>
                    </a:p>
                  </a:txBody>
                  <a:tcPr marL="91450" marR="91450" marT="45725" marB="45725" anchor="ctr"/>
                </a:tc>
                <a:extLst>
                  <a:ext uri="{0D108BD9-81ED-4DB2-BD59-A6C34878D82A}">
                    <a16:rowId xmlns:a16="http://schemas.microsoft.com/office/drawing/2014/main" val="10001"/>
                  </a:ext>
                </a:extLst>
              </a:tr>
            </a:tbl>
          </a:graphicData>
        </a:graphic>
      </p:graphicFrame>
      <p:sp>
        <p:nvSpPr>
          <p:cNvPr id="156" name="Google Shape;156;p103"/>
          <p:cNvSpPr txBox="1"/>
          <p:nvPr/>
        </p:nvSpPr>
        <p:spPr>
          <a:xfrm>
            <a:off x="7362334" y="1179034"/>
            <a:ext cx="2752627"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Solution</a:t>
            </a:r>
            <a:endParaRPr/>
          </a:p>
        </p:txBody>
      </p:sp>
      <p:sp>
        <p:nvSpPr>
          <p:cNvPr id="157" name="Google Shape;157;p103"/>
          <p:cNvSpPr txBox="1"/>
          <p:nvPr/>
        </p:nvSpPr>
        <p:spPr>
          <a:xfrm>
            <a:off x="7486715" y="3592274"/>
            <a:ext cx="2752627"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Board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04"/>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Key Decision – How to represent the board!</a:t>
            </a:r>
            <a:endParaRPr/>
          </a:p>
        </p:txBody>
      </p:sp>
      <p:graphicFrame>
        <p:nvGraphicFramePr>
          <p:cNvPr id="164" name="Google Shape;164;p104"/>
          <p:cNvGraphicFramePr/>
          <p:nvPr/>
        </p:nvGraphicFramePr>
        <p:xfrm>
          <a:off x="6715029" y="1774284"/>
          <a:ext cx="5029250" cy="591850"/>
        </p:xfrm>
        <a:graphic>
          <a:graphicData uri="http://schemas.openxmlformats.org/drawingml/2006/table">
            <a:tbl>
              <a:tblPr firstRow="1" bandRow="1">
                <a:noFill/>
                <a:tableStyleId>{5570106F-54B0-4737-9CE3-5FB1895ED64E}</a:tableStyleId>
              </a:tblPr>
              <a:tblGrid>
                <a:gridCol w="1005850">
                  <a:extLst>
                    <a:ext uri="{9D8B030D-6E8A-4147-A177-3AD203B41FA5}">
                      <a16:colId xmlns:a16="http://schemas.microsoft.com/office/drawing/2014/main" val="20000"/>
                    </a:ext>
                  </a:extLst>
                </a:gridCol>
                <a:gridCol w="1005850">
                  <a:extLst>
                    <a:ext uri="{9D8B030D-6E8A-4147-A177-3AD203B41FA5}">
                      <a16:colId xmlns:a16="http://schemas.microsoft.com/office/drawing/2014/main" val="20001"/>
                    </a:ext>
                  </a:extLst>
                </a:gridCol>
                <a:gridCol w="1005850">
                  <a:extLst>
                    <a:ext uri="{9D8B030D-6E8A-4147-A177-3AD203B41FA5}">
                      <a16:colId xmlns:a16="http://schemas.microsoft.com/office/drawing/2014/main" val="20002"/>
                    </a:ext>
                  </a:extLst>
                </a:gridCol>
                <a:gridCol w="1005850">
                  <a:extLst>
                    <a:ext uri="{9D8B030D-6E8A-4147-A177-3AD203B41FA5}">
                      <a16:colId xmlns:a16="http://schemas.microsoft.com/office/drawing/2014/main" val="20003"/>
                    </a:ext>
                  </a:extLst>
                </a:gridCol>
                <a:gridCol w="1005850">
                  <a:extLst>
                    <a:ext uri="{9D8B030D-6E8A-4147-A177-3AD203B41FA5}">
                      <a16:colId xmlns:a16="http://schemas.microsoft.com/office/drawing/2014/main" val="20004"/>
                    </a:ext>
                  </a:extLst>
                </a:gridCol>
              </a:tblGrid>
              <a:tr h="591850">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(2,T)</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(1,F)</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(2,F)</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(3,F)</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(4,T)</a:t>
                      </a:r>
                      <a:endParaRPr/>
                    </a:p>
                  </a:txBody>
                  <a:tcPr marL="91450" marR="91450" marT="45725" marB="45725" anchor="ctr"/>
                </a:tc>
                <a:extLst>
                  <a:ext uri="{0D108BD9-81ED-4DB2-BD59-A6C34878D82A}">
                    <a16:rowId xmlns:a16="http://schemas.microsoft.com/office/drawing/2014/main" val="10000"/>
                  </a:ext>
                </a:extLst>
              </a:tr>
            </a:tbl>
          </a:graphicData>
        </a:graphic>
      </p:graphicFrame>
      <p:sp>
        <p:nvSpPr>
          <p:cNvPr id="165" name="Google Shape;165;p104"/>
          <p:cNvSpPr txBox="1"/>
          <p:nvPr/>
        </p:nvSpPr>
        <p:spPr>
          <a:xfrm>
            <a:off x="609600" y="1524000"/>
            <a:ext cx="4867373" cy="4602164"/>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a:solidFill>
                  <a:schemeClr val="dk1"/>
                </a:solidFill>
                <a:latin typeface="Open Sans"/>
                <a:ea typeface="Open Sans"/>
                <a:cs typeface="Open Sans"/>
                <a:sym typeface="Open Sans"/>
              </a:rPr>
              <a:t>List of Lists with tuples for both board and solution</a:t>
            </a:r>
            <a:endParaRPr/>
          </a:p>
        </p:txBody>
      </p:sp>
      <p:graphicFrame>
        <p:nvGraphicFramePr>
          <p:cNvPr id="166" name="Google Shape;166;p104"/>
          <p:cNvGraphicFramePr/>
          <p:nvPr/>
        </p:nvGraphicFramePr>
        <p:xfrm>
          <a:off x="6715029" y="2361349"/>
          <a:ext cx="3017550" cy="1261050"/>
        </p:xfrm>
        <a:graphic>
          <a:graphicData uri="http://schemas.openxmlformats.org/drawingml/2006/table">
            <a:tbl>
              <a:tblPr firstRow="1" bandRow="1">
                <a:noFill/>
                <a:tableStyleId>{5570106F-54B0-4737-9CE3-5FB1895ED64E}</a:tableStyleId>
              </a:tblPr>
              <a:tblGrid>
                <a:gridCol w="1005850">
                  <a:extLst>
                    <a:ext uri="{9D8B030D-6E8A-4147-A177-3AD203B41FA5}">
                      <a16:colId xmlns:a16="http://schemas.microsoft.com/office/drawing/2014/main" val="20000"/>
                    </a:ext>
                  </a:extLst>
                </a:gridCol>
                <a:gridCol w="1005850">
                  <a:extLst>
                    <a:ext uri="{9D8B030D-6E8A-4147-A177-3AD203B41FA5}">
                      <a16:colId xmlns:a16="http://schemas.microsoft.com/office/drawing/2014/main" val="20001"/>
                    </a:ext>
                  </a:extLst>
                </a:gridCol>
                <a:gridCol w="1005850">
                  <a:extLst>
                    <a:ext uri="{9D8B030D-6E8A-4147-A177-3AD203B41FA5}">
                      <a16:colId xmlns:a16="http://schemas.microsoft.com/office/drawing/2014/main" val="20002"/>
                    </a:ext>
                  </a:extLst>
                </a:gridCol>
              </a:tblGrid>
              <a:tr h="63052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(5,F)</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(6,T)</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(7,F)</a:t>
                      </a:r>
                      <a:endParaRPr/>
                    </a:p>
                  </a:txBody>
                  <a:tcPr marL="91450" marR="91450" marT="45725" marB="45725" anchor="ctr"/>
                </a:tc>
                <a:extLst>
                  <a:ext uri="{0D108BD9-81ED-4DB2-BD59-A6C34878D82A}">
                    <a16:rowId xmlns:a16="http://schemas.microsoft.com/office/drawing/2014/main" val="10000"/>
                  </a:ext>
                </a:extLst>
              </a:tr>
              <a:tr h="63052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(8,T)</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(9,F)</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(0,F)</a:t>
                      </a:r>
                      <a:endParaRPr/>
                    </a:p>
                  </a:txBody>
                  <a:tcPr marL="91450" marR="91450" marT="45725" marB="45725" anchor="ctr"/>
                </a:tc>
                <a:extLst>
                  <a:ext uri="{0D108BD9-81ED-4DB2-BD59-A6C34878D82A}">
                    <a16:rowId xmlns:a16="http://schemas.microsoft.com/office/drawing/2014/main" val="10001"/>
                  </a:ext>
                </a:extLst>
              </a:tr>
            </a:tbl>
          </a:graphicData>
        </a:graphic>
      </p:graphicFrame>
      <p:sp>
        <p:nvSpPr>
          <p:cNvPr id="167" name="Google Shape;167;p104"/>
          <p:cNvSpPr txBox="1"/>
          <p:nvPr/>
        </p:nvSpPr>
        <p:spPr>
          <a:xfrm>
            <a:off x="6938127" y="1065949"/>
            <a:ext cx="3638746"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Board and Solution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05"/>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Key Decision – How to represent the board!</a:t>
            </a:r>
            <a:endParaRPr/>
          </a:p>
        </p:txBody>
      </p:sp>
      <p:graphicFrame>
        <p:nvGraphicFramePr>
          <p:cNvPr id="174" name="Google Shape;174;p105"/>
          <p:cNvGraphicFramePr/>
          <p:nvPr/>
        </p:nvGraphicFramePr>
        <p:xfrm>
          <a:off x="1177826" y="3599822"/>
          <a:ext cx="6089600" cy="591850"/>
        </p:xfrm>
        <a:graphic>
          <a:graphicData uri="http://schemas.openxmlformats.org/drawingml/2006/table">
            <a:tbl>
              <a:tblPr firstRow="1" bandRow="1">
                <a:noFill/>
                <a:tableStyleId>{5570106F-54B0-4737-9CE3-5FB1895ED64E}</a:tableStyleId>
              </a:tblPr>
              <a:tblGrid>
                <a:gridCol w="553600">
                  <a:extLst>
                    <a:ext uri="{9D8B030D-6E8A-4147-A177-3AD203B41FA5}">
                      <a16:colId xmlns:a16="http://schemas.microsoft.com/office/drawing/2014/main" val="20000"/>
                    </a:ext>
                  </a:extLst>
                </a:gridCol>
                <a:gridCol w="553600">
                  <a:extLst>
                    <a:ext uri="{9D8B030D-6E8A-4147-A177-3AD203B41FA5}">
                      <a16:colId xmlns:a16="http://schemas.microsoft.com/office/drawing/2014/main" val="20001"/>
                    </a:ext>
                  </a:extLst>
                </a:gridCol>
                <a:gridCol w="553600">
                  <a:extLst>
                    <a:ext uri="{9D8B030D-6E8A-4147-A177-3AD203B41FA5}">
                      <a16:colId xmlns:a16="http://schemas.microsoft.com/office/drawing/2014/main" val="20002"/>
                    </a:ext>
                  </a:extLst>
                </a:gridCol>
                <a:gridCol w="553600">
                  <a:extLst>
                    <a:ext uri="{9D8B030D-6E8A-4147-A177-3AD203B41FA5}">
                      <a16:colId xmlns:a16="http://schemas.microsoft.com/office/drawing/2014/main" val="20003"/>
                    </a:ext>
                  </a:extLst>
                </a:gridCol>
                <a:gridCol w="553600">
                  <a:extLst>
                    <a:ext uri="{9D8B030D-6E8A-4147-A177-3AD203B41FA5}">
                      <a16:colId xmlns:a16="http://schemas.microsoft.com/office/drawing/2014/main" val="20004"/>
                    </a:ext>
                  </a:extLst>
                </a:gridCol>
                <a:gridCol w="553600">
                  <a:extLst>
                    <a:ext uri="{9D8B030D-6E8A-4147-A177-3AD203B41FA5}">
                      <a16:colId xmlns:a16="http://schemas.microsoft.com/office/drawing/2014/main" val="20005"/>
                    </a:ext>
                  </a:extLst>
                </a:gridCol>
                <a:gridCol w="553600">
                  <a:extLst>
                    <a:ext uri="{9D8B030D-6E8A-4147-A177-3AD203B41FA5}">
                      <a16:colId xmlns:a16="http://schemas.microsoft.com/office/drawing/2014/main" val="20006"/>
                    </a:ext>
                  </a:extLst>
                </a:gridCol>
                <a:gridCol w="553600">
                  <a:extLst>
                    <a:ext uri="{9D8B030D-6E8A-4147-A177-3AD203B41FA5}">
                      <a16:colId xmlns:a16="http://schemas.microsoft.com/office/drawing/2014/main" val="20007"/>
                    </a:ext>
                  </a:extLst>
                </a:gridCol>
                <a:gridCol w="553600">
                  <a:extLst>
                    <a:ext uri="{9D8B030D-6E8A-4147-A177-3AD203B41FA5}">
                      <a16:colId xmlns:a16="http://schemas.microsoft.com/office/drawing/2014/main" val="20008"/>
                    </a:ext>
                  </a:extLst>
                </a:gridCol>
                <a:gridCol w="553600">
                  <a:extLst>
                    <a:ext uri="{9D8B030D-6E8A-4147-A177-3AD203B41FA5}">
                      <a16:colId xmlns:a16="http://schemas.microsoft.com/office/drawing/2014/main" val="20009"/>
                    </a:ext>
                  </a:extLst>
                </a:gridCol>
                <a:gridCol w="553600">
                  <a:extLst>
                    <a:ext uri="{9D8B030D-6E8A-4147-A177-3AD203B41FA5}">
                      <a16:colId xmlns:a16="http://schemas.microsoft.com/office/drawing/2014/main" val="20010"/>
                    </a:ext>
                  </a:extLst>
                </a:gridCol>
              </a:tblGrid>
              <a:tr h="591850">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1</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3</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4</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5</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6</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7</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8</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9</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0</a:t>
                      </a:r>
                      <a:endParaRPr/>
                    </a:p>
                  </a:txBody>
                  <a:tcPr marL="91450" marR="91450" marT="45725" marB="45725" anchor="ctr"/>
                </a:tc>
                <a:extLst>
                  <a:ext uri="{0D108BD9-81ED-4DB2-BD59-A6C34878D82A}">
                    <a16:rowId xmlns:a16="http://schemas.microsoft.com/office/drawing/2014/main" val="10000"/>
                  </a:ext>
                </a:extLst>
              </a:tr>
            </a:tbl>
          </a:graphicData>
        </a:graphic>
      </p:graphicFrame>
      <p:sp>
        <p:nvSpPr>
          <p:cNvPr id="175" name="Google Shape;175;p105"/>
          <p:cNvSpPr txBox="1"/>
          <p:nvPr/>
        </p:nvSpPr>
        <p:spPr>
          <a:xfrm>
            <a:off x="609599" y="1524000"/>
            <a:ext cx="10617723" cy="1261040"/>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a:solidFill>
                  <a:schemeClr val="dk1"/>
                </a:solidFill>
                <a:latin typeface="Open Sans"/>
                <a:ea typeface="Open Sans"/>
                <a:cs typeface="Open Sans"/>
                <a:sym typeface="Open Sans"/>
              </a:rPr>
              <a:t>Single List for each and we handle the math behind the scenes</a:t>
            </a:r>
            <a:endParaRPr/>
          </a:p>
        </p:txBody>
      </p:sp>
      <p:sp>
        <p:nvSpPr>
          <p:cNvPr id="176" name="Google Shape;176;p105"/>
          <p:cNvSpPr txBox="1"/>
          <p:nvPr/>
        </p:nvSpPr>
        <p:spPr>
          <a:xfrm>
            <a:off x="509048" y="3076602"/>
            <a:ext cx="2752627"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Solution</a:t>
            </a:r>
            <a:endParaRPr/>
          </a:p>
        </p:txBody>
      </p:sp>
      <p:sp>
        <p:nvSpPr>
          <p:cNvPr id="177" name="Google Shape;177;p105"/>
          <p:cNvSpPr txBox="1"/>
          <p:nvPr/>
        </p:nvSpPr>
        <p:spPr>
          <a:xfrm>
            <a:off x="509047" y="4408636"/>
            <a:ext cx="2752627"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Board</a:t>
            </a:r>
            <a:endParaRPr/>
          </a:p>
        </p:txBody>
      </p:sp>
      <p:graphicFrame>
        <p:nvGraphicFramePr>
          <p:cNvPr id="178" name="Google Shape;178;p105"/>
          <p:cNvGraphicFramePr/>
          <p:nvPr/>
        </p:nvGraphicFramePr>
        <p:xfrm>
          <a:off x="1168394" y="4995981"/>
          <a:ext cx="6089600" cy="591850"/>
        </p:xfrm>
        <a:graphic>
          <a:graphicData uri="http://schemas.openxmlformats.org/drawingml/2006/table">
            <a:tbl>
              <a:tblPr firstRow="1" bandRow="1">
                <a:noFill/>
                <a:tableStyleId>{5570106F-54B0-4737-9CE3-5FB1895ED64E}</a:tableStyleId>
              </a:tblPr>
              <a:tblGrid>
                <a:gridCol w="553600">
                  <a:extLst>
                    <a:ext uri="{9D8B030D-6E8A-4147-A177-3AD203B41FA5}">
                      <a16:colId xmlns:a16="http://schemas.microsoft.com/office/drawing/2014/main" val="20000"/>
                    </a:ext>
                  </a:extLst>
                </a:gridCol>
                <a:gridCol w="553600">
                  <a:extLst>
                    <a:ext uri="{9D8B030D-6E8A-4147-A177-3AD203B41FA5}">
                      <a16:colId xmlns:a16="http://schemas.microsoft.com/office/drawing/2014/main" val="20001"/>
                    </a:ext>
                  </a:extLst>
                </a:gridCol>
                <a:gridCol w="553600">
                  <a:extLst>
                    <a:ext uri="{9D8B030D-6E8A-4147-A177-3AD203B41FA5}">
                      <a16:colId xmlns:a16="http://schemas.microsoft.com/office/drawing/2014/main" val="20002"/>
                    </a:ext>
                  </a:extLst>
                </a:gridCol>
                <a:gridCol w="553600">
                  <a:extLst>
                    <a:ext uri="{9D8B030D-6E8A-4147-A177-3AD203B41FA5}">
                      <a16:colId xmlns:a16="http://schemas.microsoft.com/office/drawing/2014/main" val="20003"/>
                    </a:ext>
                  </a:extLst>
                </a:gridCol>
                <a:gridCol w="553600">
                  <a:extLst>
                    <a:ext uri="{9D8B030D-6E8A-4147-A177-3AD203B41FA5}">
                      <a16:colId xmlns:a16="http://schemas.microsoft.com/office/drawing/2014/main" val="20004"/>
                    </a:ext>
                  </a:extLst>
                </a:gridCol>
                <a:gridCol w="553600">
                  <a:extLst>
                    <a:ext uri="{9D8B030D-6E8A-4147-A177-3AD203B41FA5}">
                      <a16:colId xmlns:a16="http://schemas.microsoft.com/office/drawing/2014/main" val="20005"/>
                    </a:ext>
                  </a:extLst>
                </a:gridCol>
                <a:gridCol w="553600">
                  <a:extLst>
                    <a:ext uri="{9D8B030D-6E8A-4147-A177-3AD203B41FA5}">
                      <a16:colId xmlns:a16="http://schemas.microsoft.com/office/drawing/2014/main" val="20006"/>
                    </a:ext>
                  </a:extLst>
                </a:gridCol>
                <a:gridCol w="553600">
                  <a:extLst>
                    <a:ext uri="{9D8B030D-6E8A-4147-A177-3AD203B41FA5}">
                      <a16:colId xmlns:a16="http://schemas.microsoft.com/office/drawing/2014/main" val="20007"/>
                    </a:ext>
                  </a:extLst>
                </a:gridCol>
                <a:gridCol w="553600">
                  <a:extLst>
                    <a:ext uri="{9D8B030D-6E8A-4147-A177-3AD203B41FA5}">
                      <a16:colId xmlns:a16="http://schemas.microsoft.com/office/drawing/2014/main" val="20008"/>
                    </a:ext>
                  </a:extLst>
                </a:gridCol>
                <a:gridCol w="553600">
                  <a:extLst>
                    <a:ext uri="{9D8B030D-6E8A-4147-A177-3AD203B41FA5}">
                      <a16:colId xmlns:a16="http://schemas.microsoft.com/office/drawing/2014/main" val="20009"/>
                    </a:ext>
                  </a:extLst>
                </a:gridCol>
                <a:gridCol w="553600">
                  <a:extLst>
                    <a:ext uri="{9D8B030D-6E8A-4147-A177-3AD203B41FA5}">
                      <a16:colId xmlns:a16="http://schemas.microsoft.com/office/drawing/2014/main" val="20010"/>
                    </a:ext>
                  </a:extLst>
                </a:gridCol>
              </a:tblGrid>
              <a:tr h="591850">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4</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6</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8</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extLst>
                  <a:ext uri="{0D108BD9-81ED-4DB2-BD59-A6C34878D82A}">
                    <a16:rowId xmlns:a16="http://schemas.microsoft.com/office/drawing/2014/main" val="10000"/>
                  </a:ext>
                </a:extLst>
              </a:tr>
            </a:tbl>
          </a:graphicData>
        </a:graphic>
      </p:graphicFrame>
      <p:cxnSp>
        <p:nvCxnSpPr>
          <p:cNvPr id="179" name="Google Shape;179;p105"/>
          <p:cNvCxnSpPr/>
          <p:nvPr/>
        </p:nvCxnSpPr>
        <p:spPr>
          <a:xfrm>
            <a:off x="3921551" y="3429000"/>
            <a:ext cx="0" cy="2349631"/>
          </a:xfrm>
          <a:prstGeom prst="straightConnector1">
            <a:avLst/>
          </a:prstGeom>
          <a:noFill/>
          <a:ln w="44450" cap="flat" cmpd="sng">
            <a:solidFill>
              <a:srgbClr val="1DB6D0"/>
            </a:solidFill>
            <a:prstDash val="solid"/>
            <a:round/>
            <a:headEnd type="none" w="sm" len="sm"/>
            <a:tailEnd type="none" w="sm" len="sm"/>
          </a:ln>
        </p:spPr>
      </p:cxnSp>
      <p:cxnSp>
        <p:nvCxnSpPr>
          <p:cNvPr id="180" name="Google Shape;180;p105"/>
          <p:cNvCxnSpPr/>
          <p:nvPr/>
        </p:nvCxnSpPr>
        <p:spPr>
          <a:xfrm>
            <a:off x="5591666" y="3429000"/>
            <a:ext cx="0" cy="2349631"/>
          </a:xfrm>
          <a:prstGeom prst="straightConnector1">
            <a:avLst/>
          </a:prstGeom>
          <a:noFill/>
          <a:ln w="44450" cap="flat" cmpd="sng">
            <a:solidFill>
              <a:srgbClr val="1DB6D0"/>
            </a:solidFill>
            <a:prstDash val="solid"/>
            <a:round/>
            <a:headEnd type="none" w="sm" len="sm"/>
            <a:tailEnd type="none" w="sm" len="sm"/>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106"/>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Key Decision – How to represent the board!</a:t>
            </a:r>
            <a:endParaRPr/>
          </a:p>
        </p:txBody>
      </p:sp>
      <p:sp>
        <p:nvSpPr>
          <p:cNvPr id="187" name="Google Shape;187;p106"/>
          <p:cNvSpPr txBox="1"/>
          <p:nvPr/>
        </p:nvSpPr>
        <p:spPr>
          <a:xfrm>
            <a:off x="609599" y="1524000"/>
            <a:ext cx="10617723" cy="1741726"/>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a:solidFill>
                  <a:schemeClr val="dk1"/>
                </a:solidFill>
                <a:latin typeface="Open Sans"/>
                <a:ea typeface="Open Sans"/>
                <a:cs typeface="Open Sans"/>
                <a:sym typeface="Open Sans"/>
              </a:rPr>
              <a:t>We pretend there’s a solution, but we just maintain a board.  At each guess, we just randomly place the guess on the board.</a:t>
            </a:r>
            <a:endParaRPr/>
          </a:p>
        </p:txBody>
      </p:sp>
      <p:graphicFrame>
        <p:nvGraphicFramePr>
          <p:cNvPr id="188" name="Google Shape;188;p106"/>
          <p:cNvGraphicFramePr/>
          <p:nvPr/>
        </p:nvGraphicFramePr>
        <p:xfrm>
          <a:off x="8601173" y="3852318"/>
          <a:ext cx="3200375" cy="635675"/>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gridCol w="640075">
                  <a:extLst>
                    <a:ext uri="{9D8B030D-6E8A-4147-A177-3AD203B41FA5}">
                      <a16:colId xmlns:a16="http://schemas.microsoft.com/office/drawing/2014/main" val="20003"/>
                    </a:ext>
                  </a:extLst>
                </a:gridCol>
                <a:gridCol w="640075">
                  <a:extLst>
                    <a:ext uri="{9D8B030D-6E8A-4147-A177-3AD203B41FA5}">
                      <a16:colId xmlns:a16="http://schemas.microsoft.com/office/drawing/2014/main" val="20004"/>
                    </a:ext>
                  </a:extLst>
                </a:gridCol>
              </a:tblGrid>
              <a:tr h="63567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4</a:t>
                      </a:r>
                      <a:endParaRPr/>
                    </a:p>
                  </a:txBody>
                  <a:tcPr marL="91450" marR="91450" marT="45725" marB="45725" anchor="ctr"/>
                </a:tc>
                <a:extLst>
                  <a:ext uri="{0D108BD9-81ED-4DB2-BD59-A6C34878D82A}">
                    <a16:rowId xmlns:a16="http://schemas.microsoft.com/office/drawing/2014/main" val="10000"/>
                  </a:ext>
                </a:extLst>
              </a:tr>
            </a:tbl>
          </a:graphicData>
        </a:graphic>
      </p:graphicFrame>
      <p:graphicFrame>
        <p:nvGraphicFramePr>
          <p:cNvPr id="189" name="Google Shape;189;p106"/>
          <p:cNvGraphicFramePr/>
          <p:nvPr/>
        </p:nvGraphicFramePr>
        <p:xfrm>
          <a:off x="8601173" y="4487986"/>
          <a:ext cx="1920225" cy="1261050"/>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tblGrid>
              <a:tr h="630525">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6</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extLst>
                  <a:ext uri="{0D108BD9-81ED-4DB2-BD59-A6C34878D82A}">
                    <a16:rowId xmlns:a16="http://schemas.microsoft.com/office/drawing/2014/main" val="10000"/>
                  </a:ext>
                </a:extLst>
              </a:tr>
              <a:tr h="63052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8</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extLst>
                  <a:ext uri="{0D108BD9-81ED-4DB2-BD59-A6C34878D82A}">
                    <a16:rowId xmlns:a16="http://schemas.microsoft.com/office/drawing/2014/main" val="10001"/>
                  </a:ext>
                </a:extLst>
              </a:tr>
            </a:tbl>
          </a:graphicData>
        </a:graphic>
      </p:graphicFrame>
      <p:sp>
        <p:nvSpPr>
          <p:cNvPr id="190" name="Google Shape;190;p106"/>
          <p:cNvSpPr txBox="1"/>
          <p:nvPr/>
        </p:nvSpPr>
        <p:spPr>
          <a:xfrm>
            <a:off x="8829773" y="3330665"/>
            <a:ext cx="2752627"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Board</a:t>
            </a:r>
            <a:endParaRPr/>
          </a:p>
        </p:txBody>
      </p:sp>
      <p:sp>
        <p:nvSpPr>
          <p:cNvPr id="191" name="Google Shape;191;p106"/>
          <p:cNvSpPr txBox="1"/>
          <p:nvPr/>
        </p:nvSpPr>
        <p:spPr>
          <a:xfrm>
            <a:off x="609599" y="3485108"/>
            <a:ext cx="5514681" cy="23083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dirty="0">
                <a:solidFill>
                  <a:srgbClr val="000000"/>
                </a:solidFill>
                <a:latin typeface="Arial"/>
                <a:ea typeface="Arial"/>
                <a:cs typeface="Arial"/>
                <a:sym typeface="Arial"/>
              </a:rPr>
              <a:t>Do we like this idea?</a:t>
            </a:r>
            <a:endParaRPr dirty="0"/>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Yes, it would work well.</a:t>
            </a:r>
            <a:endParaRPr dirty="0"/>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Yes, but it might seem unfair</a:t>
            </a:r>
            <a:endParaRPr dirty="0"/>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No, it’s not fair to the player</a:t>
            </a:r>
            <a:endParaRPr dirty="0"/>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No, it may be harder to test</a:t>
            </a:r>
            <a:endParaRPr dirty="0"/>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No, it’s harder to maintain the board</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107"/>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Aside – Can humans catch a cheating computer?</a:t>
            </a:r>
            <a:endParaRPr/>
          </a:p>
        </p:txBody>
      </p:sp>
      <p:sp>
        <p:nvSpPr>
          <p:cNvPr id="198" name="Google Shape;198;p107"/>
          <p:cNvSpPr txBox="1"/>
          <p:nvPr/>
        </p:nvSpPr>
        <p:spPr>
          <a:xfrm>
            <a:off x="609599" y="1523999"/>
            <a:ext cx="10617723" cy="4320620"/>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dirty="0">
                <a:solidFill>
                  <a:schemeClr val="dk1"/>
                </a:solidFill>
                <a:latin typeface="Open Sans"/>
                <a:ea typeface="Open Sans"/>
                <a:cs typeface="Open Sans"/>
                <a:sym typeface="Open Sans"/>
              </a:rPr>
              <a:t>Colleague made a rock-paper-scissors game</a:t>
            </a:r>
            <a:endParaRPr dirty="0"/>
          </a:p>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dirty="0">
                <a:solidFill>
                  <a:schemeClr val="dk1"/>
                </a:solidFill>
                <a:latin typeface="Open Sans"/>
                <a:ea typeface="Open Sans"/>
                <a:cs typeface="Open Sans"/>
                <a:sym typeface="Open Sans"/>
              </a:rPr>
              <a:t>The computer cheated.  It always knew the human decision before it made its decision</a:t>
            </a:r>
            <a:endParaRPr dirty="0"/>
          </a:p>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dirty="0">
                <a:solidFill>
                  <a:schemeClr val="dk1"/>
                </a:solidFill>
                <a:latin typeface="Open Sans"/>
                <a:ea typeface="Open Sans"/>
                <a:cs typeface="Open Sans"/>
                <a:sym typeface="Open Sans"/>
              </a:rPr>
              <a:t>Computer used delay in eye processing to make it </a:t>
            </a:r>
            <a:r>
              <a:rPr lang="en-US" sz="3200" b="0" i="1" u="none" strike="noStrike" cap="none" dirty="0">
                <a:solidFill>
                  <a:schemeClr val="dk1"/>
                </a:solidFill>
                <a:latin typeface="Open Sans"/>
                <a:ea typeface="Open Sans"/>
                <a:cs typeface="Open Sans"/>
                <a:sym typeface="Open Sans"/>
              </a:rPr>
              <a:t>seem</a:t>
            </a:r>
            <a:r>
              <a:rPr lang="en-US" sz="3200" b="0" i="0" u="none" strike="noStrike" cap="none" dirty="0">
                <a:solidFill>
                  <a:schemeClr val="dk1"/>
                </a:solidFill>
                <a:latin typeface="Open Sans"/>
                <a:ea typeface="Open Sans"/>
                <a:cs typeface="Open Sans"/>
                <a:sym typeface="Open Sans"/>
              </a:rPr>
              <a:t> like the computer responded before/at the same time as the human</a:t>
            </a:r>
            <a:endParaRPr dirty="0"/>
          </a:p>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dirty="0">
                <a:solidFill>
                  <a:schemeClr val="dk1"/>
                </a:solidFill>
                <a:latin typeface="Open Sans"/>
                <a:ea typeface="Open Sans"/>
                <a:cs typeface="Open Sans"/>
                <a:sym typeface="Open Sans"/>
              </a:rPr>
              <a:t>Goal was to see how much it could cheat before the human caught on</a:t>
            </a:r>
            <a:endParaRPr dirty="0"/>
          </a:p>
          <a:p>
            <a:pPr marL="457200" marR="0" lvl="0" indent="-228600" algn="l" rtl="0">
              <a:lnSpc>
                <a:spcPct val="100000"/>
              </a:lnSpc>
              <a:spcBef>
                <a:spcPts val="640"/>
              </a:spcBef>
              <a:spcAft>
                <a:spcPts val="0"/>
              </a:spcAft>
              <a:buClr>
                <a:schemeClr val="dk1"/>
              </a:buClr>
              <a:buSzPts val="3200"/>
              <a:buFont typeface="Arial"/>
              <a:buNone/>
            </a:pPr>
            <a:endParaRPr sz="32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108"/>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Key Decision – How to represent the board!</a:t>
            </a:r>
            <a:endParaRPr/>
          </a:p>
        </p:txBody>
      </p:sp>
      <p:sp>
        <p:nvSpPr>
          <p:cNvPr id="205" name="Google Shape;205;p108"/>
          <p:cNvSpPr txBox="1"/>
          <p:nvPr/>
        </p:nvSpPr>
        <p:spPr>
          <a:xfrm>
            <a:off x="-92702" y="973783"/>
            <a:ext cx="12117688" cy="4602164"/>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a:solidFill>
                  <a:schemeClr val="dk1"/>
                </a:solidFill>
                <a:latin typeface="Open Sans"/>
                <a:ea typeface="Open Sans"/>
                <a:cs typeface="Open Sans"/>
                <a:sym typeface="Open Sans"/>
              </a:rPr>
              <a:t>Solution could be a dictionary and the board is the numbers</a:t>
            </a:r>
            <a:endParaRPr/>
          </a:p>
        </p:txBody>
      </p:sp>
      <p:sp>
        <p:nvSpPr>
          <p:cNvPr id="206" name="Google Shape;206;p108"/>
          <p:cNvSpPr txBox="1"/>
          <p:nvPr/>
        </p:nvSpPr>
        <p:spPr>
          <a:xfrm>
            <a:off x="3213515" y="1618045"/>
            <a:ext cx="2752627"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Solution</a:t>
            </a:r>
            <a:endParaRPr/>
          </a:p>
        </p:txBody>
      </p:sp>
      <p:graphicFrame>
        <p:nvGraphicFramePr>
          <p:cNvPr id="207" name="Google Shape;207;p108"/>
          <p:cNvGraphicFramePr/>
          <p:nvPr>
            <p:extLst>
              <p:ext uri="{D42A27DB-BD31-4B8C-83A1-F6EECF244321}">
                <p14:modId xmlns:p14="http://schemas.microsoft.com/office/powerpoint/2010/main" val="425732861"/>
              </p:ext>
            </p:extLst>
          </p:nvPr>
        </p:nvGraphicFramePr>
        <p:xfrm>
          <a:off x="7373729" y="4595138"/>
          <a:ext cx="3200375" cy="635675"/>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gridCol w="640075">
                  <a:extLst>
                    <a:ext uri="{9D8B030D-6E8A-4147-A177-3AD203B41FA5}">
                      <a16:colId xmlns:a16="http://schemas.microsoft.com/office/drawing/2014/main" val="20003"/>
                    </a:ext>
                  </a:extLst>
                </a:gridCol>
                <a:gridCol w="640075">
                  <a:extLst>
                    <a:ext uri="{9D8B030D-6E8A-4147-A177-3AD203B41FA5}">
                      <a16:colId xmlns:a16="http://schemas.microsoft.com/office/drawing/2014/main" val="20004"/>
                    </a:ext>
                  </a:extLst>
                </a:gridCol>
              </a:tblGrid>
              <a:tr h="63567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2</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4</a:t>
                      </a:r>
                      <a:endParaRPr/>
                    </a:p>
                  </a:txBody>
                  <a:tcPr marL="91450" marR="91450" marT="45725" marB="45725" anchor="ctr"/>
                </a:tc>
                <a:extLst>
                  <a:ext uri="{0D108BD9-81ED-4DB2-BD59-A6C34878D82A}">
                    <a16:rowId xmlns:a16="http://schemas.microsoft.com/office/drawing/2014/main" val="10000"/>
                  </a:ext>
                </a:extLst>
              </a:tr>
            </a:tbl>
          </a:graphicData>
        </a:graphic>
      </p:graphicFrame>
      <p:graphicFrame>
        <p:nvGraphicFramePr>
          <p:cNvPr id="208" name="Google Shape;208;p108"/>
          <p:cNvGraphicFramePr/>
          <p:nvPr>
            <p:extLst>
              <p:ext uri="{D42A27DB-BD31-4B8C-83A1-F6EECF244321}">
                <p14:modId xmlns:p14="http://schemas.microsoft.com/office/powerpoint/2010/main" val="3536550200"/>
              </p:ext>
            </p:extLst>
          </p:nvPr>
        </p:nvGraphicFramePr>
        <p:xfrm>
          <a:off x="7373729" y="5230806"/>
          <a:ext cx="1920225" cy="1261050"/>
        </p:xfrm>
        <a:graphic>
          <a:graphicData uri="http://schemas.openxmlformats.org/drawingml/2006/table">
            <a:tbl>
              <a:tblPr firstRow="1" bandRow="1">
                <a:noFill/>
                <a:tableStyleId>{5570106F-54B0-4737-9CE3-5FB1895ED64E}</a:tableStyleId>
              </a:tblPr>
              <a:tblGrid>
                <a:gridCol w="640075">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tblGrid>
              <a:tr h="630525">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6</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extLst>
                  <a:ext uri="{0D108BD9-81ED-4DB2-BD59-A6C34878D82A}">
                    <a16:rowId xmlns:a16="http://schemas.microsoft.com/office/drawing/2014/main" val="10000"/>
                  </a:ext>
                </a:extLst>
              </a:tr>
              <a:tr h="630525">
                <a:tc>
                  <a:txBody>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8</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tc>
                  <a:txBody>
                    <a:bodyPr/>
                    <a:lstStyle/>
                    <a:p>
                      <a:pPr marL="0" marR="0" lvl="0" indent="0" algn="ctr" rtl="0">
                        <a:lnSpc>
                          <a:spcPct val="100000"/>
                        </a:lnSpc>
                        <a:spcBef>
                          <a:spcPts val="0"/>
                        </a:spcBef>
                        <a:spcAft>
                          <a:spcPts val="0"/>
                        </a:spcAft>
                        <a:buNone/>
                      </a:pPr>
                      <a:endParaRPr sz="2800" b="0" i="0" u="none" strike="noStrike" cap="none">
                        <a:solidFill>
                          <a:srgbClr val="000000"/>
                        </a:solidFill>
                        <a:latin typeface="Arial"/>
                        <a:ea typeface="Arial"/>
                        <a:cs typeface="Arial"/>
                        <a:sym typeface="Arial"/>
                      </a:endParaRPr>
                    </a:p>
                  </a:txBody>
                  <a:tcPr marL="91450" marR="91450" marT="45725" marB="45725" anchor="ctr"/>
                </a:tc>
                <a:extLst>
                  <a:ext uri="{0D108BD9-81ED-4DB2-BD59-A6C34878D82A}">
                    <a16:rowId xmlns:a16="http://schemas.microsoft.com/office/drawing/2014/main" val="10001"/>
                  </a:ext>
                </a:extLst>
              </a:tr>
            </a:tbl>
          </a:graphicData>
        </a:graphic>
      </p:graphicFrame>
      <p:sp>
        <p:nvSpPr>
          <p:cNvPr id="209" name="Google Shape;209;p108"/>
          <p:cNvSpPr txBox="1"/>
          <p:nvPr/>
        </p:nvSpPr>
        <p:spPr>
          <a:xfrm>
            <a:off x="7602329" y="4073485"/>
            <a:ext cx="2752627"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800" b="0" i="0" u="none" strike="noStrike" cap="none">
                <a:solidFill>
                  <a:srgbClr val="000000"/>
                </a:solidFill>
                <a:latin typeface="Arial"/>
                <a:ea typeface="Arial"/>
                <a:cs typeface="Arial"/>
                <a:sym typeface="Arial"/>
              </a:rPr>
              <a:t>Board</a:t>
            </a:r>
            <a:endParaRPr/>
          </a:p>
        </p:txBody>
      </p:sp>
      <p:graphicFrame>
        <p:nvGraphicFramePr>
          <p:cNvPr id="210" name="Google Shape;210;p108"/>
          <p:cNvGraphicFramePr/>
          <p:nvPr/>
        </p:nvGraphicFramePr>
        <p:xfrm>
          <a:off x="2048592" y="2107350"/>
          <a:ext cx="4986800" cy="4386800"/>
        </p:xfrm>
        <a:graphic>
          <a:graphicData uri="http://schemas.openxmlformats.org/drawingml/2006/table">
            <a:tbl>
              <a:tblPr firstRow="1" bandRow="1">
                <a:noFill/>
                <a:tableStyleId>{5570106F-54B0-4737-9CE3-5FB1895ED64E}</a:tableStyleId>
              </a:tblPr>
              <a:tblGrid>
                <a:gridCol w="2493400">
                  <a:extLst>
                    <a:ext uri="{9D8B030D-6E8A-4147-A177-3AD203B41FA5}">
                      <a16:colId xmlns:a16="http://schemas.microsoft.com/office/drawing/2014/main" val="20000"/>
                    </a:ext>
                  </a:extLst>
                </a:gridCol>
                <a:gridCol w="2493400">
                  <a:extLst>
                    <a:ext uri="{9D8B030D-6E8A-4147-A177-3AD203B41FA5}">
                      <a16:colId xmlns:a16="http://schemas.microsoft.com/office/drawing/2014/main" val="20001"/>
                    </a:ext>
                  </a:extLst>
                </a:gridCol>
              </a:tblGrid>
              <a:tr h="398800">
                <a:tc>
                  <a:txBody>
                    <a:bodyPr/>
                    <a:lstStyle/>
                    <a:p>
                      <a:pPr marL="0" marR="0" lvl="0" indent="0" algn="ctr" rtl="0">
                        <a:lnSpc>
                          <a:spcPct val="100000"/>
                        </a:lnSpc>
                        <a:spcBef>
                          <a:spcPts val="0"/>
                        </a:spcBef>
                        <a:spcAft>
                          <a:spcPts val="0"/>
                        </a:spcAft>
                        <a:buNone/>
                      </a:pPr>
                      <a:r>
                        <a:rPr lang="en-US" sz="2000" u="none" strike="noStrike" cap="none"/>
                        <a:t>Key</a:t>
                      </a:r>
                      <a:endParaRPr/>
                    </a:p>
                  </a:txBody>
                  <a:tcPr marL="91450" marR="91450" marT="45725" marB="45725" anchor="ctr">
                    <a:solidFill>
                      <a:srgbClr val="D8D8D8"/>
                    </a:solidFill>
                  </a:tcPr>
                </a:tc>
                <a:tc>
                  <a:txBody>
                    <a:bodyPr/>
                    <a:lstStyle/>
                    <a:p>
                      <a:pPr marL="0" marR="0" lvl="0" indent="0" algn="ctr" rtl="0">
                        <a:lnSpc>
                          <a:spcPct val="100000"/>
                        </a:lnSpc>
                        <a:spcBef>
                          <a:spcPts val="0"/>
                        </a:spcBef>
                        <a:spcAft>
                          <a:spcPts val="0"/>
                        </a:spcAft>
                        <a:buNone/>
                      </a:pPr>
                      <a:r>
                        <a:rPr lang="en-US" sz="2000" u="none" strike="noStrike" cap="none"/>
                        <a:t>Value</a:t>
                      </a:r>
                      <a:endParaRPr/>
                    </a:p>
                  </a:txBody>
                  <a:tcPr marL="91450" marR="91450" marT="45725" marB="45725" anchor="ctr">
                    <a:solidFill>
                      <a:srgbClr val="D8D8D8"/>
                    </a:solidFill>
                  </a:tcPr>
                </a:tc>
                <a:extLst>
                  <a:ext uri="{0D108BD9-81ED-4DB2-BD59-A6C34878D82A}">
                    <a16:rowId xmlns:a16="http://schemas.microsoft.com/office/drawing/2014/main" val="10000"/>
                  </a:ext>
                </a:extLst>
              </a:tr>
              <a:tr h="398800">
                <a:tc>
                  <a:txBody>
                    <a:bodyPr/>
                    <a:lstStyle/>
                    <a:p>
                      <a:pPr marL="0" marR="0" lvl="0" indent="0" algn="ctr" rtl="0">
                        <a:lnSpc>
                          <a:spcPct val="100000"/>
                        </a:lnSpc>
                        <a:spcBef>
                          <a:spcPts val="0"/>
                        </a:spcBef>
                        <a:spcAft>
                          <a:spcPts val="0"/>
                        </a:spcAft>
                        <a:buNone/>
                      </a:pPr>
                      <a:r>
                        <a:rPr lang="en-US" sz="2000" u="none" strike="noStrike" cap="none"/>
                        <a:t>0</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000" u="none" strike="noStrike" cap="none"/>
                        <a:t>[(2,2)]</a:t>
                      </a:r>
                      <a:endParaRPr/>
                    </a:p>
                  </a:txBody>
                  <a:tcPr marL="91450" marR="91450" marT="45725" marB="45725" anchor="ctr"/>
                </a:tc>
                <a:extLst>
                  <a:ext uri="{0D108BD9-81ED-4DB2-BD59-A6C34878D82A}">
                    <a16:rowId xmlns:a16="http://schemas.microsoft.com/office/drawing/2014/main" val="10001"/>
                  </a:ext>
                </a:extLst>
              </a:tr>
              <a:tr h="398800">
                <a:tc>
                  <a:txBody>
                    <a:bodyPr/>
                    <a:lstStyle/>
                    <a:p>
                      <a:pPr marL="0" marR="0" lvl="0" indent="0" algn="ctr" rtl="0">
                        <a:lnSpc>
                          <a:spcPct val="100000"/>
                        </a:lnSpc>
                        <a:spcBef>
                          <a:spcPts val="0"/>
                        </a:spcBef>
                        <a:spcAft>
                          <a:spcPts val="0"/>
                        </a:spcAft>
                        <a:buNone/>
                      </a:pPr>
                      <a:r>
                        <a:rPr lang="en-US" sz="2000" u="none" strike="noStrike" cap="none"/>
                        <a:t>1</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000" u="none" strike="noStrike" cap="none"/>
                        <a:t>[(0,1)]</a:t>
                      </a:r>
                      <a:endParaRPr/>
                    </a:p>
                  </a:txBody>
                  <a:tcPr marL="91450" marR="91450" marT="45725" marB="45725" anchor="ctr"/>
                </a:tc>
                <a:extLst>
                  <a:ext uri="{0D108BD9-81ED-4DB2-BD59-A6C34878D82A}">
                    <a16:rowId xmlns:a16="http://schemas.microsoft.com/office/drawing/2014/main" val="10002"/>
                  </a:ext>
                </a:extLst>
              </a:tr>
              <a:tr h="398800">
                <a:tc>
                  <a:txBody>
                    <a:bodyPr/>
                    <a:lstStyle/>
                    <a:p>
                      <a:pPr marL="0" marR="0" lvl="0" indent="0" algn="ctr" rtl="0">
                        <a:lnSpc>
                          <a:spcPct val="100000"/>
                        </a:lnSpc>
                        <a:spcBef>
                          <a:spcPts val="0"/>
                        </a:spcBef>
                        <a:spcAft>
                          <a:spcPts val="0"/>
                        </a:spcAft>
                        <a:buNone/>
                      </a:pPr>
                      <a:r>
                        <a:rPr lang="en-US" sz="2000" u="none" strike="noStrike" cap="none"/>
                        <a:t>2</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000" u="none" strike="noStrike" cap="none"/>
                        <a:t>[(0,0),(0,2)]</a:t>
                      </a:r>
                      <a:endParaRPr/>
                    </a:p>
                  </a:txBody>
                  <a:tcPr marL="91450" marR="91450" marT="45725" marB="45725" anchor="ctr"/>
                </a:tc>
                <a:extLst>
                  <a:ext uri="{0D108BD9-81ED-4DB2-BD59-A6C34878D82A}">
                    <a16:rowId xmlns:a16="http://schemas.microsoft.com/office/drawing/2014/main" val="10003"/>
                  </a:ext>
                </a:extLst>
              </a:tr>
              <a:tr h="398800">
                <a:tc>
                  <a:txBody>
                    <a:bodyPr/>
                    <a:lstStyle/>
                    <a:p>
                      <a:pPr marL="0" marR="0" lvl="0" indent="0" algn="ctr" rtl="0">
                        <a:lnSpc>
                          <a:spcPct val="100000"/>
                        </a:lnSpc>
                        <a:spcBef>
                          <a:spcPts val="0"/>
                        </a:spcBef>
                        <a:spcAft>
                          <a:spcPts val="0"/>
                        </a:spcAft>
                        <a:buNone/>
                      </a:pPr>
                      <a:r>
                        <a:rPr lang="en-US" sz="2000" u="none" strike="noStrike" cap="none"/>
                        <a:t>3</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000" u="none" strike="noStrike" cap="none"/>
                        <a:t>[(0,3)]</a:t>
                      </a:r>
                      <a:endParaRPr/>
                    </a:p>
                  </a:txBody>
                  <a:tcPr marL="91450" marR="91450" marT="45725" marB="45725" anchor="ctr"/>
                </a:tc>
                <a:extLst>
                  <a:ext uri="{0D108BD9-81ED-4DB2-BD59-A6C34878D82A}">
                    <a16:rowId xmlns:a16="http://schemas.microsoft.com/office/drawing/2014/main" val="10004"/>
                  </a:ext>
                </a:extLst>
              </a:tr>
              <a:tr h="398800">
                <a:tc>
                  <a:txBody>
                    <a:bodyPr/>
                    <a:lstStyle/>
                    <a:p>
                      <a:pPr marL="0" marR="0" lvl="0" indent="0" algn="ctr" rtl="0">
                        <a:lnSpc>
                          <a:spcPct val="100000"/>
                        </a:lnSpc>
                        <a:spcBef>
                          <a:spcPts val="0"/>
                        </a:spcBef>
                        <a:spcAft>
                          <a:spcPts val="0"/>
                        </a:spcAft>
                        <a:buNone/>
                      </a:pPr>
                      <a:r>
                        <a:rPr lang="en-US" sz="2000" u="none" strike="noStrike" cap="none"/>
                        <a:t>4</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000" u="none" strike="noStrike" cap="none"/>
                        <a:t>[(0,5)]</a:t>
                      </a:r>
                      <a:endParaRPr/>
                    </a:p>
                  </a:txBody>
                  <a:tcPr marL="91450" marR="91450" marT="45725" marB="45725" anchor="ctr"/>
                </a:tc>
                <a:extLst>
                  <a:ext uri="{0D108BD9-81ED-4DB2-BD59-A6C34878D82A}">
                    <a16:rowId xmlns:a16="http://schemas.microsoft.com/office/drawing/2014/main" val="10005"/>
                  </a:ext>
                </a:extLst>
              </a:tr>
              <a:tr h="398800">
                <a:tc>
                  <a:txBody>
                    <a:bodyPr/>
                    <a:lstStyle/>
                    <a:p>
                      <a:pPr marL="0" marR="0" lvl="0" indent="0" algn="ctr" rtl="0">
                        <a:lnSpc>
                          <a:spcPct val="100000"/>
                        </a:lnSpc>
                        <a:spcBef>
                          <a:spcPts val="0"/>
                        </a:spcBef>
                        <a:spcAft>
                          <a:spcPts val="0"/>
                        </a:spcAft>
                        <a:buNone/>
                      </a:pPr>
                      <a:r>
                        <a:rPr lang="en-US" sz="2000" u="none" strike="noStrike" cap="none"/>
                        <a:t>5</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000" u="none" strike="noStrike" cap="none"/>
                        <a:t>[(1,0)]</a:t>
                      </a:r>
                      <a:endParaRPr/>
                    </a:p>
                  </a:txBody>
                  <a:tcPr marL="91450" marR="91450" marT="45725" marB="45725" anchor="ctr"/>
                </a:tc>
                <a:extLst>
                  <a:ext uri="{0D108BD9-81ED-4DB2-BD59-A6C34878D82A}">
                    <a16:rowId xmlns:a16="http://schemas.microsoft.com/office/drawing/2014/main" val="10006"/>
                  </a:ext>
                </a:extLst>
              </a:tr>
              <a:tr h="398800">
                <a:tc>
                  <a:txBody>
                    <a:bodyPr/>
                    <a:lstStyle/>
                    <a:p>
                      <a:pPr marL="0" marR="0" lvl="0" indent="0" algn="ctr" rtl="0">
                        <a:lnSpc>
                          <a:spcPct val="100000"/>
                        </a:lnSpc>
                        <a:spcBef>
                          <a:spcPts val="0"/>
                        </a:spcBef>
                        <a:spcAft>
                          <a:spcPts val="0"/>
                        </a:spcAft>
                        <a:buNone/>
                      </a:pPr>
                      <a:r>
                        <a:rPr lang="en-US" sz="2000" u="none" strike="noStrike" cap="none"/>
                        <a:t>6</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000" u="none" strike="noStrike" cap="none"/>
                        <a:t>[(1,1)]</a:t>
                      </a:r>
                      <a:endParaRPr/>
                    </a:p>
                  </a:txBody>
                  <a:tcPr marL="91450" marR="91450" marT="45725" marB="45725" anchor="ctr"/>
                </a:tc>
                <a:extLst>
                  <a:ext uri="{0D108BD9-81ED-4DB2-BD59-A6C34878D82A}">
                    <a16:rowId xmlns:a16="http://schemas.microsoft.com/office/drawing/2014/main" val="10007"/>
                  </a:ext>
                </a:extLst>
              </a:tr>
              <a:tr h="398800">
                <a:tc>
                  <a:txBody>
                    <a:bodyPr/>
                    <a:lstStyle/>
                    <a:p>
                      <a:pPr marL="0" marR="0" lvl="0" indent="0" algn="ctr" rtl="0">
                        <a:lnSpc>
                          <a:spcPct val="100000"/>
                        </a:lnSpc>
                        <a:spcBef>
                          <a:spcPts val="0"/>
                        </a:spcBef>
                        <a:spcAft>
                          <a:spcPts val="0"/>
                        </a:spcAft>
                        <a:buNone/>
                      </a:pPr>
                      <a:r>
                        <a:rPr lang="en-US" sz="2000" u="none" strike="noStrike" cap="none"/>
                        <a:t>7</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000" u="none" strike="noStrike" cap="none"/>
                        <a:t>[(1,2)]</a:t>
                      </a:r>
                      <a:endParaRPr/>
                    </a:p>
                  </a:txBody>
                  <a:tcPr marL="91450" marR="91450" marT="45725" marB="45725" anchor="ctr"/>
                </a:tc>
                <a:extLst>
                  <a:ext uri="{0D108BD9-81ED-4DB2-BD59-A6C34878D82A}">
                    <a16:rowId xmlns:a16="http://schemas.microsoft.com/office/drawing/2014/main" val="10008"/>
                  </a:ext>
                </a:extLst>
              </a:tr>
              <a:tr h="398800">
                <a:tc>
                  <a:txBody>
                    <a:bodyPr/>
                    <a:lstStyle/>
                    <a:p>
                      <a:pPr marL="0" marR="0" lvl="0" indent="0" algn="ctr" rtl="0">
                        <a:lnSpc>
                          <a:spcPct val="100000"/>
                        </a:lnSpc>
                        <a:spcBef>
                          <a:spcPts val="0"/>
                        </a:spcBef>
                        <a:spcAft>
                          <a:spcPts val="0"/>
                        </a:spcAft>
                        <a:buNone/>
                      </a:pPr>
                      <a:r>
                        <a:rPr lang="en-US" sz="2000" u="none" strike="noStrike" cap="none"/>
                        <a:t>8</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000" u="none" strike="noStrike" cap="none"/>
                        <a:t>[(2,0)]</a:t>
                      </a:r>
                      <a:endParaRPr/>
                    </a:p>
                  </a:txBody>
                  <a:tcPr marL="91450" marR="91450" marT="45725" marB="45725" anchor="ctr"/>
                </a:tc>
                <a:extLst>
                  <a:ext uri="{0D108BD9-81ED-4DB2-BD59-A6C34878D82A}">
                    <a16:rowId xmlns:a16="http://schemas.microsoft.com/office/drawing/2014/main" val="10009"/>
                  </a:ext>
                </a:extLst>
              </a:tr>
              <a:tr h="398800">
                <a:tc>
                  <a:txBody>
                    <a:bodyPr/>
                    <a:lstStyle/>
                    <a:p>
                      <a:pPr marL="0" marR="0" lvl="0" indent="0" algn="ctr" rtl="0">
                        <a:lnSpc>
                          <a:spcPct val="100000"/>
                        </a:lnSpc>
                        <a:spcBef>
                          <a:spcPts val="0"/>
                        </a:spcBef>
                        <a:spcAft>
                          <a:spcPts val="0"/>
                        </a:spcAft>
                        <a:buNone/>
                      </a:pPr>
                      <a:r>
                        <a:rPr lang="en-US" sz="2000" u="none" strike="noStrike" cap="none"/>
                        <a:t>9</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000" u="none" strike="noStrike" cap="none"/>
                        <a:t>[(2,1)]</a:t>
                      </a:r>
                      <a:endParaRPr/>
                    </a:p>
                  </a:txBody>
                  <a:tcPr marL="91450" marR="91450" marT="45725" marB="45725" anchor="ctr"/>
                </a:tc>
                <a:extLst>
                  <a:ext uri="{0D108BD9-81ED-4DB2-BD59-A6C34878D82A}">
                    <a16:rowId xmlns:a16="http://schemas.microsoft.com/office/drawing/2014/main" val="10010"/>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09"/>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Which representation would you choose?</a:t>
            </a:r>
            <a:endParaRPr/>
          </a:p>
        </p:txBody>
      </p:sp>
      <p:sp>
        <p:nvSpPr>
          <p:cNvPr id="217" name="Google Shape;217;p109"/>
          <p:cNvSpPr txBox="1"/>
          <p:nvPr/>
        </p:nvSpPr>
        <p:spPr>
          <a:xfrm>
            <a:off x="581319" y="1448634"/>
            <a:ext cx="10174665" cy="2677656"/>
          </a:xfrm>
          <a:prstGeom prst="rect">
            <a:avLst/>
          </a:prstGeom>
          <a:noFill/>
          <a:ln>
            <a:noFill/>
          </a:ln>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rgbClr val="000000"/>
              </a:buClr>
              <a:buSzPts val="2800"/>
              <a:buFont typeface="Arial"/>
              <a:buAutoNum type="alphaUcPeriod"/>
            </a:pPr>
            <a:r>
              <a:rPr lang="en-US" sz="2800" b="0" i="0" u="none" strike="noStrike" cap="none" dirty="0">
                <a:solidFill>
                  <a:srgbClr val="000000"/>
                </a:solidFill>
                <a:latin typeface="Arial"/>
                <a:ea typeface="Arial"/>
                <a:cs typeface="Arial"/>
                <a:sym typeface="Arial"/>
              </a:rPr>
              <a:t>List of lists of numbers for both board and solution</a:t>
            </a:r>
            <a:endParaRPr dirty="0"/>
          </a:p>
          <a:p>
            <a:pPr marL="457200" marR="0" lvl="0" indent="-457200" algn="l" rtl="0">
              <a:lnSpc>
                <a:spcPct val="100000"/>
              </a:lnSpc>
              <a:spcBef>
                <a:spcPts val="0"/>
              </a:spcBef>
              <a:spcAft>
                <a:spcPts val="0"/>
              </a:spcAft>
              <a:buClr>
                <a:srgbClr val="000000"/>
              </a:buClr>
              <a:buSzPts val="2800"/>
              <a:buFont typeface="Arial"/>
              <a:buAutoNum type="alphaUcPeriod"/>
            </a:pPr>
            <a:r>
              <a:rPr lang="en-US" sz="2800" b="0" i="0" u="none" strike="noStrike" cap="none" dirty="0">
                <a:solidFill>
                  <a:srgbClr val="000000"/>
                </a:solidFill>
                <a:latin typeface="Arial"/>
                <a:ea typeface="Arial"/>
                <a:cs typeface="Arial"/>
                <a:sym typeface="Arial"/>
              </a:rPr>
              <a:t>List of lists of numbers for board and Booleans for solution</a:t>
            </a:r>
            <a:endParaRPr dirty="0"/>
          </a:p>
          <a:p>
            <a:pPr marL="457200" marR="0" lvl="0" indent="-457200" algn="l" rtl="0">
              <a:lnSpc>
                <a:spcPct val="100000"/>
              </a:lnSpc>
              <a:spcBef>
                <a:spcPts val="0"/>
              </a:spcBef>
              <a:spcAft>
                <a:spcPts val="0"/>
              </a:spcAft>
              <a:buClr>
                <a:srgbClr val="000000"/>
              </a:buClr>
              <a:buSzPts val="2800"/>
              <a:buFont typeface="Arial"/>
              <a:buAutoNum type="alphaUcPeriod"/>
            </a:pPr>
            <a:r>
              <a:rPr lang="en-US" sz="2800" b="0" i="0" u="none" strike="noStrike" cap="none" dirty="0">
                <a:solidFill>
                  <a:srgbClr val="000000"/>
                </a:solidFill>
                <a:latin typeface="Arial"/>
                <a:ea typeface="Arial"/>
                <a:cs typeface="Arial"/>
                <a:sym typeface="Arial"/>
              </a:rPr>
              <a:t>List of lists of tuples</a:t>
            </a:r>
            <a:endParaRPr dirty="0"/>
          </a:p>
          <a:p>
            <a:pPr marL="457200" marR="0" lvl="0" indent="-457200" algn="l" rtl="0">
              <a:lnSpc>
                <a:spcPct val="100000"/>
              </a:lnSpc>
              <a:spcBef>
                <a:spcPts val="0"/>
              </a:spcBef>
              <a:spcAft>
                <a:spcPts val="0"/>
              </a:spcAft>
              <a:buClr>
                <a:srgbClr val="000000"/>
              </a:buClr>
              <a:buSzPts val="2800"/>
              <a:buFont typeface="Arial"/>
              <a:buAutoNum type="alphaUcPeriod"/>
            </a:pPr>
            <a:r>
              <a:rPr lang="en-US" sz="2800" b="0" i="0" u="none" strike="noStrike" cap="none" dirty="0">
                <a:solidFill>
                  <a:srgbClr val="000000"/>
                </a:solidFill>
                <a:latin typeface="Arial"/>
                <a:ea typeface="Arial"/>
                <a:cs typeface="Arial"/>
                <a:sym typeface="Arial"/>
              </a:rPr>
              <a:t>List of numbers for both board and solution, handle math behind the scenes</a:t>
            </a:r>
            <a:endParaRPr dirty="0"/>
          </a:p>
          <a:p>
            <a:pPr marL="457200" marR="0" lvl="0" indent="-457200" algn="l" rtl="0">
              <a:lnSpc>
                <a:spcPct val="100000"/>
              </a:lnSpc>
              <a:spcBef>
                <a:spcPts val="0"/>
              </a:spcBef>
              <a:spcAft>
                <a:spcPts val="0"/>
              </a:spcAft>
              <a:buClr>
                <a:srgbClr val="000000"/>
              </a:buClr>
              <a:buSzPts val="2800"/>
              <a:buFont typeface="Arial"/>
              <a:buAutoNum type="alphaUcPeriod"/>
            </a:pPr>
            <a:r>
              <a:rPr lang="en-US" sz="2800" b="0" i="0" u="none" strike="noStrike" cap="none" dirty="0">
                <a:solidFill>
                  <a:srgbClr val="000000"/>
                </a:solidFill>
                <a:latin typeface="Arial"/>
                <a:ea typeface="Arial"/>
                <a:cs typeface="Arial"/>
                <a:sym typeface="Arial"/>
              </a:rPr>
              <a:t>Dictionary for solution, list of lists of numbers for the board</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10"/>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Factors to consider when picking a representation</a:t>
            </a:r>
            <a:endParaRPr/>
          </a:p>
        </p:txBody>
      </p:sp>
      <p:sp>
        <p:nvSpPr>
          <p:cNvPr id="224" name="Google Shape;224;p110"/>
          <p:cNvSpPr txBox="1"/>
          <p:nvPr/>
        </p:nvSpPr>
        <p:spPr>
          <a:xfrm>
            <a:off x="609600" y="1154682"/>
            <a:ext cx="10617723" cy="5296221"/>
          </a:xfrm>
          <a:prstGeom prst="rect">
            <a:avLst/>
          </a:prstGeom>
          <a:noFill/>
          <a:ln>
            <a:noFill/>
          </a:ln>
        </p:spPr>
        <p:txBody>
          <a:bodyPr spcFirstLastPara="1" wrap="square" lIns="91425" tIns="45700" rIns="91425" bIns="45700" anchor="t" anchorCtr="0">
            <a:normAutofit fontScale="85000" lnSpcReduction="20000"/>
          </a:bodyPr>
          <a:lstStyle/>
          <a:p>
            <a:pPr marL="457200" marR="0" lvl="0" indent="-431800" algn="l" rtl="0">
              <a:lnSpc>
                <a:spcPct val="100000"/>
              </a:lnSpc>
              <a:spcBef>
                <a:spcPts val="640"/>
              </a:spcBef>
              <a:spcAft>
                <a:spcPts val="0"/>
              </a:spcAft>
              <a:buClr>
                <a:schemeClr val="dk1"/>
              </a:buClr>
              <a:buSzPct val="117647"/>
              <a:buFont typeface="Arial"/>
              <a:buChar char="•"/>
            </a:pPr>
            <a:r>
              <a:rPr lang="en-US" sz="3200" b="0" i="0" u="none" strike="noStrike" cap="none" dirty="0">
                <a:solidFill>
                  <a:schemeClr val="dk1"/>
                </a:solidFill>
                <a:latin typeface="Open Sans"/>
                <a:ea typeface="Open Sans"/>
                <a:cs typeface="Open Sans"/>
                <a:sym typeface="Open Sans"/>
              </a:rPr>
              <a:t>Ability to accurately represent the game world</a:t>
            </a:r>
            <a:endParaRPr dirty="0"/>
          </a:p>
          <a:p>
            <a:pPr marL="457200" marR="0" lvl="0" indent="-431800" algn="l" rtl="0">
              <a:lnSpc>
                <a:spcPct val="100000"/>
              </a:lnSpc>
              <a:spcBef>
                <a:spcPts val="640"/>
              </a:spcBef>
              <a:spcAft>
                <a:spcPts val="0"/>
              </a:spcAft>
              <a:buClr>
                <a:schemeClr val="dk1"/>
              </a:buClr>
              <a:buSzPct val="117647"/>
              <a:buFont typeface="Arial"/>
              <a:buChar char="•"/>
            </a:pPr>
            <a:r>
              <a:rPr lang="en-US" sz="3200" b="0" i="0" u="none" strike="noStrike" cap="none" dirty="0">
                <a:solidFill>
                  <a:schemeClr val="dk1"/>
                </a:solidFill>
                <a:latin typeface="Open Sans"/>
                <a:ea typeface="Open Sans"/>
                <a:cs typeface="Open Sans"/>
                <a:sym typeface="Open Sans"/>
              </a:rPr>
              <a:t>Ease of software design</a:t>
            </a:r>
            <a:endParaRPr dirty="0"/>
          </a:p>
          <a:p>
            <a:pPr marL="914400" marR="0" lvl="1" indent="-406400" algn="l" rtl="0">
              <a:lnSpc>
                <a:spcPct val="100000"/>
              </a:lnSpc>
              <a:spcBef>
                <a:spcPts val="560"/>
              </a:spcBef>
              <a:spcAft>
                <a:spcPts val="0"/>
              </a:spcAft>
              <a:buClr>
                <a:schemeClr val="accent1"/>
              </a:buClr>
              <a:buSzPct val="117647"/>
              <a:buFont typeface="Arial"/>
              <a:buChar char="–"/>
            </a:pPr>
            <a:r>
              <a:rPr lang="en-US" sz="2800" b="0" i="0" u="none" strike="noStrike" cap="none" dirty="0">
                <a:solidFill>
                  <a:schemeClr val="accent1"/>
                </a:solidFill>
                <a:latin typeface="Open Sans"/>
                <a:ea typeface="Open Sans"/>
                <a:cs typeface="Open Sans"/>
                <a:sym typeface="Open Sans"/>
              </a:rPr>
              <a:t>Too complicated?  Too clever?</a:t>
            </a:r>
            <a:endParaRPr dirty="0"/>
          </a:p>
          <a:p>
            <a:pPr marL="1371600" marR="0" lvl="2" indent="-381000" algn="l" rtl="0">
              <a:lnSpc>
                <a:spcPct val="100000"/>
              </a:lnSpc>
              <a:spcBef>
                <a:spcPts val="480"/>
              </a:spcBef>
              <a:spcAft>
                <a:spcPts val="0"/>
              </a:spcAft>
              <a:buClr>
                <a:schemeClr val="accent2"/>
              </a:buClr>
              <a:buSzPct val="117647"/>
              <a:buFont typeface="Arial"/>
              <a:buChar char="•"/>
            </a:pPr>
            <a:r>
              <a:rPr lang="en-US" sz="2400" b="0" i="0" u="none" strike="noStrike" cap="none" dirty="0">
                <a:solidFill>
                  <a:schemeClr val="accent2"/>
                </a:solidFill>
                <a:latin typeface="Open Sans"/>
                <a:ea typeface="Open Sans"/>
                <a:cs typeface="Open Sans"/>
                <a:sym typeface="Open Sans"/>
              </a:rPr>
              <a:t>Old adage:  The person debugging code must be 2x more clever than cleverness used when writing the code</a:t>
            </a:r>
            <a:endParaRPr dirty="0"/>
          </a:p>
          <a:p>
            <a:pPr marL="914400" marR="0" lvl="1" indent="-406400" algn="l" rtl="0">
              <a:lnSpc>
                <a:spcPct val="100000"/>
              </a:lnSpc>
              <a:spcBef>
                <a:spcPts val="560"/>
              </a:spcBef>
              <a:spcAft>
                <a:spcPts val="0"/>
              </a:spcAft>
              <a:buClr>
                <a:schemeClr val="accent1"/>
              </a:buClr>
              <a:buSzPct val="117647"/>
              <a:buFont typeface="Arial"/>
              <a:buChar char="–"/>
            </a:pPr>
            <a:r>
              <a:rPr lang="en-US" sz="2800" b="0" i="0" u="none" strike="noStrike" cap="none" dirty="0">
                <a:solidFill>
                  <a:schemeClr val="accent1"/>
                </a:solidFill>
                <a:latin typeface="Open Sans"/>
                <a:ea typeface="Open Sans"/>
                <a:cs typeface="Open Sans"/>
                <a:sym typeface="Open Sans"/>
              </a:rPr>
              <a:t>Limit potential to make mistakes</a:t>
            </a:r>
            <a:endParaRPr dirty="0"/>
          </a:p>
          <a:p>
            <a:pPr marL="1371600" marR="0" lvl="2" indent="-381000" algn="l" rtl="0">
              <a:lnSpc>
                <a:spcPct val="100000"/>
              </a:lnSpc>
              <a:spcBef>
                <a:spcPts val="480"/>
              </a:spcBef>
              <a:spcAft>
                <a:spcPts val="0"/>
              </a:spcAft>
              <a:buClr>
                <a:schemeClr val="accent2"/>
              </a:buClr>
              <a:buSzPct val="117647"/>
              <a:buFont typeface="Arial"/>
              <a:buChar char="•"/>
            </a:pPr>
            <a:r>
              <a:rPr lang="en-US" sz="2400" b="0" i="0" u="none" strike="noStrike" cap="none" dirty="0">
                <a:solidFill>
                  <a:schemeClr val="accent2"/>
                </a:solidFill>
                <a:latin typeface="Open Sans"/>
                <a:ea typeface="Open Sans"/>
                <a:cs typeface="Open Sans"/>
                <a:sym typeface="Open Sans"/>
              </a:rPr>
              <a:t>For this class (and usually at companies), this is more important than efficiency</a:t>
            </a:r>
            <a:endParaRPr dirty="0"/>
          </a:p>
          <a:p>
            <a:pPr marL="457200" marR="0" lvl="0" indent="-431800" algn="l" rtl="0">
              <a:lnSpc>
                <a:spcPct val="100000"/>
              </a:lnSpc>
              <a:spcBef>
                <a:spcPts val="640"/>
              </a:spcBef>
              <a:spcAft>
                <a:spcPts val="0"/>
              </a:spcAft>
              <a:buClr>
                <a:schemeClr val="dk1"/>
              </a:buClr>
              <a:buSzPct val="117647"/>
              <a:buFont typeface="Arial"/>
              <a:buChar char="•"/>
            </a:pPr>
            <a:r>
              <a:rPr lang="en-US" sz="3200" b="0" i="0" u="none" strike="noStrike" cap="none" dirty="0">
                <a:solidFill>
                  <a:schemeClr val="dk1"/>
                </a:solidFill>
                <a:latin typeface="Open Sans"/>
                <a:ea typeface="Open Sans"/>
                <a:cs typeface="Open Sans"/>
                <a:sym typeface="Open Sans"/>
              </a:rPr>
              <a:t>Ease of testing</a:t>
            </a:r>
            <a:endParaRPr dirty="0"/>
          </a:p>
          <a:p>
            <a:pPr marL="914400" marR="0" lvl="1" indent="-406400" algn="l" rtl="0">
              <a:lnSpc>
                <a:spcPct val="100000"/>
              </a:lnSpc>
              <a:spcBef>
                <a:spcPts val="560"/>
              </a:spcBef>
              <a:spcAft>
                <a:spcPts val="0"/>
              </a:spcAft>
              <a:buClr>
                <a:schemeClr val="accent1"/>
              </a:buClr>
              <a:buSzPct val="117647"/>
              <a:buFont typeface="Arial"/>
              <a:buChar char="–"/>
            </a:pPr>
            <a:r>
              <a:rPr lang="en-US" sz="2800" b="0" i="0" u="none" strike="noStrike" cap="none" dirty="0">
                <a:solidFill>
                  <a:schemeClr val="accent1"/>
                </a:solidFill>
                <a:latin typeface="Open Sans"/>
                <a:ea typeface="Open Sans"/>
                <a:cs typeface="Open Sans"/>
                <a:sym typeface="Open Sans"/>
              </a:rPr>
              <a:t>You should be able to test every function in isolation, be careful of too many dependencies between functions</a:t>
            </a:r>
            <a:endParaRPr dirty="0"/>
          </a:p>
          <a:p>
            <a:pPr marL="457200" marR="0" lvl="0" indent="-431800" algn="l" rtl="0">
              <a:lnSpc>
                <a:spcPct val="100000"/>
              </a:lnSpc>
              <a:spcBef>
                <a:spcPts val="640"/>
              </a:spcBef>
              <a:spcAft>
                <a:spcPts val="0"/>
              </a:spcAft>
              <a:buClr>
                <a:schemeClr val="dk1"/>
              </a:buClr>
              <a:buSzPct val="117647"/>
              <a:buFont typeface="Arial"/>
              <a:buChar char="•"/>
            </a:pPr>
            <a:r>
              <a:rPr lang="en-US" sz="3200" b="0" i="0" u="none" strike="noStrike" cap="none" dirty="0">
                <a:solidFill>
                  <a:schemeClr val="dk1"/>
                </a:solidFill>
                <a:latin typeface="Open Sans"/>
                <a:ea typeface="Open Sans"/>
                <a:cs typeface="Open Sans"/>
                <a:sym typeface="Open Sans"/>
              </a:rPr>
              <a:t>Efficiency of design</a:t>
            </a:r>
            <a:endParaRPr dirty="0"/>
          </a:p>
          <a:p>
            <a:pPr marL="914400" marR="0" lvl="1" indent="-406400" algn="l" rtl="0">
              <a:lnSpc>
                <a:spcPct val="100000"/>
              </a:lnSpc>
              <a:spcBef>
                <a:spcPts val="560"/>
              </a:spcBef>
              <a:spcAft>
                <a:spcPts val="0"/>
              </a:spcAft>
              <a:buClr>
                <a:schemeClr val="accent1"/>
              </a:buClr>
              <a:buSzPct val="117647"/>
              <a:buFont typeface="Arial"/>
              <a:buChar char="–"/>
            </a:pPr>
            <a:r>
              <a:rPr lang="en-US" sz="2800" b="0" i="0" u="none" strike="noStrike" cap="none" dirty="0">
                <a:solidFill>
                  <a:schemeClr val="accent1"/>
                </a:solidFill>
                <a:latin typeface="Open Sans"/>
                <a:ea typeface="Open Sans"/>
                <a:cs typeface="Open Sans"/>
                <a:sym typeface="Open Sans"/>
              </a:rPr>
              <a:t>Do you have to search a large dataset frequently?</a:t>
            </a:r>
            <a:endParaRPr dirty="0"/>
          </a:p>
          <a:p>
            <a:pPr marL="914400" marR="0" lvl="1" indent="-406400" algn="l" rtl="0">
              <a:lnSpc>
                <a:spcPct val="100000"/>
              </a:lnSpc>
              <a:spcBef>
                <a:spcPts val="560"/>
              </a:spcBef>
              <a:spcAft>
                <a:spcPts val="0"/>
              </a:spcAft>
              <a:buClr>
                <a:schemeClr val="accent1"/>
              </a:buClr>
              <a:buSzPct val="117647"/>
              <a:buFont typeface="Arial"/>
              <a:buChar char="–"/>
            </a:pPr>
            <a:r>
              <a:rPr lang="en-US" sz="2800" b="0" i="0" u="none" strike="noStrike" cap="none" dirty="0">
                <a:solidFill>
                  <a:schemeClr val="accent1"/>
                </a:solidFill>
                <a:latin typeface="Open Sans"/>
                <a:ea typeface="Open Sans"/>
                <a:cs typeface="Open Sans"/>
                <a:sym typeface="Open Sans"/>
              </a:rPr>
              <a:t>(Really this is a focus of later classes)</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11"/>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Game Setup</a:t>
            </a:r>
            <a:endParaRPr/>
          </a:p>
        </p:txBody>
      </p:sp>
      <p:sp>
        <p:nvSpPr>
          <p:cNvPr id="231" name="Google Shape;231;p111"/>
          <p:cNvSpPr txBox="1"/>
          <p:nvPr/>
        </p:nvSpPr>
        <p:spPr>
          <a:xfrm>
            <a:off x="609599" y="1523999"/>
            <a:ext cx="10617723" cy="4320620"/>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a:solidFill>
                  <a:schemeClr val="dk1"/>
                </a:solidFill>
                <a:latin typeface="Open Sans"/>
                <a:ea typeface="Open Sans"/>
                <a:cs typeface="Open Sans"/>
                <a:sym typeface="Open Sans"/>
              </a:rPr>
              <a:t>What do we need to do?</a:t>
            </a:r>
            <a:endParaRPr/>
          </a:p>
          <a:p>
            <a:pPr marL="25400" marR="0" lvl="0" indent="0" algn="l" rtl="0">
              <a:lnSpc>
                <a:spcPct val="100000"/>
              </a:lnSpc>
              <a:spcBef>
                <a:spcPts val="640"/>
              </a:spcBef>
              <a:spcAft>
                <a:spcPts val="0"/>
              </a:spcAft>
              <a:buClr>
                <a:schemeClr val="dk1"/>
              </a:buClr>
              <a:buSzPts val="3200"/>
              <a:buFont typeface="Arial"/>
              <a:buNone/>
            </a:pPr>
            <a:endParaRPr sz="3200" b="0" i="0" u="none" strike="noStrike" cap="none">
              <a:solidFill>
                <a:schemeClr val="dk1"/>
              </a:solidFill>
              <a:latin typeface="Open Sans"/>
              <a:ea typeface="Open Sans"/>
              <a:cs typeface="Open Sans"/>
              <a:sym typeface="Open Sans"/>
            </a:endParaRPr>
          </a:p>
          <a:p>
            <a:pPr marL="457200" marR="0" lvl="0" indent="-228600" algn="l" rtl="0">
              <a:lnSpc>
                <a:spcPct val="100000"/>
              </a:lnSpc>
              <a:spcBef>
                <a:spcPts val="640"/>
              </a:spcBef>
              <a:spcAft>
                <a:spcPts val="0"/>
              </a:spcAft>
              <a:buClr>
                <a:schemeClr val="dk1"/>
              </a:buClr>
              <a:buSzPts val="3200"/>
              <a:buFont typeface="Arial"/>
              <a:buNone/>
            </a:pPr>
            <a:endParaRPr sz="3200" b="0" i="0" u="none" strike="noStrike" cap="none">
              <a:solidFill>
                <a:schemeClr val="dk1"/>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94"/>
          <p:cNvSpPr txBox="1">
            <a:spLocks noGrp="1"/>
          </p:cNvSpPr>
          <p:nvPr>
            <p:ph type="title"/>
          </p:nvPr>
        </p:nvSpPr>
        <p:spPr>
          <a:xfrm>
            <a:off x="609599" y="57874"/>
            <a:ext cx="11357113" cy="980351"/>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dirty="0"/>
              <a:t>Announcements</a:t>
            </a:r>
            <a:endParaRPr dirty="0"/>
          </a:p>
        </p:txBody>
      </p:sp>
      <p:sp>
        <p:nvSpPr>
          <p:cNvPr id="78" name="Google Shape;78;p94"/>
          <p:cNvSpPr txBox="1">
            <a:spLocks noGrp="1"/>
          </p:cNvSpPr>
          <p:nvPr>
            <p:ph type="body" idx="1"/>
          </p:nvPr>
        </p:nvSpPr>
        <p:spPr>
          <a:xfrm>
            <a:off x="609599" y="1038224"/>
            <a:ext cx="11130843" cy="5324475"/>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100000"/>
              </a:lnSpc>
              <a:spcBef>
                <a:spcPts val="0"/>
              </a:spcBef>
              <a:spcAft>
                <a:spcPts val="0"/>
              </a:spcAft>
              <a:buClr>
                <a:schemeClr val="dk1"/>
              </a:buClr>
              <a:buSzPct val="108108"/>
              <a:buFont typeface="Arial"/>
              <a:buChar char="•"/>
            </a:pPr>
            <a:r>
              <a:rPr lang="en-US" dirty="0"/>
              <a:t>Grades Posted on canvas (including participation!)</a:t>
            </a:r>
            <a:endParaRPr dirty="0"/>
          </a:p>
          <a:p>
            <a:pPr marL="914400" lvl="1" indent="-457200" algn="l" rtl="0">
              <a:lnSpc>
                <a:spcPct val="100000"/>
              </a:lnSpc>
              <a:spcBef>
                <a:spcPts val="0"/>
              </a:spcBef>
              <a:spcAft>
                <a:spcPts val="0"/>
              </a:spcAft>
              <a:buClr>
                <a:schemeClr val="dk1"/>
              </a:buClr>
              <a:buSzPct val="123552"/>
              <a:buFont typeface="Arial"/>
              <a:buChar char="•"/>
            </a:pPr>
            <a:r>
              <a:rPr lang="en-US" dirty="0"/>
              <a:t>Please review piazza post and check your grades</a:t>
            </a:r>
            <a:endParaRPr dirty="0"/>
          </a:p>
          <a:p>
            <a:pPr marL="914400" lvl="1" indent="-457200" algn="l" rtl="0">
              <a:lnSpc>
                <a:spcPct val="100000"/>
              </a:lnSpc>
              <a:spcBef>
                <a:spcPts val="0"/>
              </a:spcBef>
              <a:spcAft>
                <a:spcPts val="0"/>
              </a:spcAft>
              <a:buClr>
                <a:schemeClr val="dk1"/>
              </a:buClr>
              <a:buSzPct val="123552"/>
              <a:buFont typeface="Arial"/>
              <a:buChar char="•"/>
            </a:pPr>
            <a:r>
              <a:rPr lang="en-US" dirty="0"/>
              <a:t>If correction needed, make a private post on piazza</a:t>
            </a:r>
          </a:p>
          <a:p>
            <a:pPr lvl="2" indent="-457200">
              <a:spcBef>
                <a:spcPts val="0"/>
              </a:spcBef>
              <a:buClr>
                <a:schemeClr val="dk1"/>
              </a:buClr>
              <a:buSzPct val="123552"/>
            </a:pPr>
            <a:r>
              <a:rPr lang="en-US" dirty="0"/>
              <a:t>Participation – make sure you are registered.  Need to click in 80% to get credit</a:t>
            </a:r>
            <a:endParaRPr dirty="0"/>
          </a:p>
          <a:p>
            <a:pPr marL="457200" lvl="0" indent="-457200" algn="l" rtl="0">
              <a:lnSpc>
                <a:spcPct val="100000"/>
              </a:lnSpc>
              <a:spcBef>
                <a:spcPts val="0"/>
              </a:spcBef>
              <a:spcAft>
                <a:spcPts val="0"/>
              </a:spcAft>
              <a:buClr>
                <a:schemeClr val="dk1"/>
              </a:buClr>
              <a:buSzPct val="108108"/>
              <a:buFont typeface="Arial"/>
              <a:buChar char="•"/>
            </a:pPr>
            <a:r>
              <a:rPr lang="en-US" dirty="0"/>
              <a:t>Quiz 4 – 12/6 (Week 10)</a:t>
            </a:r>
            <a:endParaRPr dirty="0"/>
          </a:p>
          <a:p>
            <a:pPr marL="914400" lvl="1" indent="-457200" algn="l" rtl="0">
              <a:lnSpc>
                <a:spcPct val="100000"/>
              </a:lnSpc>
              <a:spcBef>
                <a:spcPts val="0"/>
              </a:spcBef>
              <a:spcAft>
                <a:spcPts val="0"/>
              </a:spcAft>
              <a:buClr>
                <a:schemeClr val="dk1"/>
              </a:buClr>
              <a:buSzPct val="123552"/>
              <a:buFont typeface="Arial"/>
              <a:buChar char="•"/>
            </a:pPr>
            <a:r>
              <a:rPr lang="en-US" dirty="0"/>
              <a:t>Code writing only.  Guide released.</a:t>
            </a:r>
            <a:endParaRPr dirty="0"/>
          </a:p>
          <a:p>
            <a:pPr marL="914400" lvl="1" indent="-457200" algn="l" rtl="0">
              <a:lnSpc>
                <a:spcPct val="100000"/>
              </a:lnSpc>
              <a:spcBef>
                <a:spcPts val="0"/>
              </a:spcBef>
              <a:spcAft>
                <a:spcPts val="0"/>
              </a:spcAft>
              <a:buClr>
                <a:schemeClr val="dk1"/>
              </a:buClr>
              <a:buSzPct val="123552"/>
              <a:buFont typeface="Arial"/>
              <a:buChar char="•"/>
            </a:pPr>
            <a:r>
              <a:rPr lang="en-US" dirty="0"/>
              <a:t>Will be more geared toward images (of the content you’ve seen) </a:t>
            </a:r>
            <a:endParaRPr dirty="0"/>
          </a:p>
          <a:p>
            <a:pPr marL="457200" lvl="0" indent="-457200" algn="l" rtl="0">
              <a:lnSpc>
                <a:spcPct val="100000"/>
              </a:lnSpc>
              <a:spcBef>
                <a:spcPts val="0"/>
              </a:spcBef>
              <a:spcAft>
                <a:spcPts val="0"/>
              </a:spcAft>
              <a:buSzPct val="108108"/>
              <a:buFont typeface="Arial"/>
              <a:buChar char="•"/>
            </a:pPr>
            <a:r>
              <a:rPr lang="en-US" dirty="0"/>
              <a:t>Lab 8 tomorrow (debugging + images)</a:t>
            </a:r>
            <a:endParaRPr dirty="0"/>
          </a:p>
          <a:p>
            <a:pPr marL="914400" lvl="1" indent="-457200" algn="l" rtl="0">
              <a:lnSpc>
                <a:spcPct val="100000"/>
              </a:lnSpc>
              <a:spcBef>
                <a:spcPts val="0"/>
              </a:spcBef>
              <a:spcAft>
                <a:spcPts val="0"/>
              </a:spcAft>
              <a:buSzPct val="108108"/>
              <a:buFont typeface="Arial"/>
              <a:buChar char="•"/>
            </a:pPr>
            <a:r>
              <a:rPr lang="en-US" dirty="0"/>
              <a:t>Last lab Project 2 – Images (hard deadline 11/27)</a:t>
            </a:r>
            <a:endParaRPr dirty="0"/>
          </a:p>
          <a:p>
            <a:pPr marL="457200" lvl="0" indent="-457200" algn="l" rtl="0">
              <a:lnSpc>
                <a:spcPct val="100000"/>
              </a:lnSpc>
              <a:spcBef>
                <a:spcPts val="0"/>
              </a:spcBef>
              <a:spcAft>
                <a:spcPts val="0"/>
              </a:spcAft>
              <a:buSzPct val="108108"/>
              <a:buFont typeface="Arial"/>
              <a:buChar char="•"/>
            </a:pPr>
            <a:r>
              <a:rPr lang="en-US" dirty="0"/>
              <a:t>Project 3 on games!</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12"/>
          <p:cNvSpPr txBox="1">
            <a:spLocks noGrp="1"/>
          </p:cNvSpPr>
          <p:nvPr>
            <p:ph type="title"/>
          </p:nvPr>
        </p:nvSpPr>
        <p:spPr>
          <a:xfrm>
            <a:off x="609600" y="57874"/>
            <a:ext cx="10972800" cy="63971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Concept Check for Tuples</a:t>
            </a:r>
            <a:endParaRPr/>
          </a:p>
        </p:txBody>
      </p:sp>
      <p:sp>
        <p:nvSpPr>
          <p:cNvPr id="238" name="Google Shape;238;p112"/>
          <p:cNvSpPr txBox="1"/>
          <p:nvPr/>
        </p:nvSpPr>
        <p:spPr>
          <a:xfrm>
            <a:off x="609600" y="788708"/>
            <a:ext cx="10617723" cy="1436018"/>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a:solidFill>
                  <a:schemeClr val="dk1"/>
                </a:solidFill>
                <a:latin typeface="Open Sans"/>
                <a:ea typeface="Open Sans"/>
                <a:cs typeface="Open Sans"/>
                <a:sym typeface="Open Sans"/>
              </a:rPr>
              <a:t>Can we return a solution and board in a tuple…  What does this code do?</a:t>
            </a:r>
            <a:endParaRPr/>
          </a:p>
          <a:p>
            <a:pPr marL="25400" marR="0" lvl="0" indent="0" algn="l" rtl="0">
              <a:lnSpc>
                <a:spcPct val="100000"/>
              </a:lnSpc>
              <a:spcBef>
                <a:spcPts val="640"/>
              </a:spcBef>
              <a:spcAft>
                <a:spcPts val="0"/>
              </a:spcAft>
              <a:buClr>
                <a:schemeClr val="dk1"/>
              </a:buClr>
              <a:buSzPts val="3200"/>
              <a:buFont typeface="Arial"/>
              <a:buNone/>
            </a:pPr>
            <a:endParaRPr sz="3200" b="0" i="0" u="none" strike="noStrike" cap="none">
              <a:solidFill>
                <a:schemeClr val="dk1"/>
              </a:solidFill>
              <a:latin typeface="Open Sans"/>
              <a:ea typeface="Open Sans"/>
              <a:cs typeface="Open Sans"/>
              <a:sym typeface="Open Sans"/>
            </a:endParaRPr>
          </a:p>
          <a:p>
            <a:pPr marL="457200" marR="0" lvl="0" indent="-228600" algn="l" rtl="0">
              <a:lnSpc>
                <a:spcPct val="100000"/>
              </a:lnSpc>
              <a:spcBef>
                <a:spcPts val="640"/>
              </a:spcBef>
              <a:spcAft>
                <a:spcPts val="0"/>
              </a:spcAft>
              <a:buClr>
                <a:schemeClr val="dk1"/>
              </a:buClr>
              <a:buSzPts val="3200"/>
              <a:buFont typeface="Arial"/>
              <a:buNone/>
            </a:pPr>
            <a:endParaRPr sz="3200" b="0" i="0" u="none" strike="noStrike" cap="none">
              <a:solidFill>
                <a:schemeClr val="dk1"/>
              </a:solidFill>
              <a:latin typeface="Open Sans"/>
              <a:ea typeface="Open Sans"/>
              <a:cs typeface="Open Sans"/>
              <a:sym typeface="Open Sans"/>
            </a:endParaRPr>
          </a:p>
        </p:txBody>
      </p:sp>
      <p:sp>
        <p:nvSpPr>
          <p:cNvPr id="239" name="Google Shape;239;p112"/>
          <p:cNvSpPr txBox="1"/>
          <p:nvPr/>
        </p:nvSpPr>
        <p:spPr>
          <a:xfrm>
            <a:off x="609600" y="2364242"/>
            <a:ext cx="4433740" cy="1938992"/>
          </a:xfrm>
          <a:prstGeom prst="rect">
            <a:avLst/>
          </a:prstGeom>
          <a:solidFill>
            <a:srgbClr val="1F1F1F"/>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rgbClr val="9CDCFE"/>
                </a:solidFill>
                <a:latin typeface="Consolas"/>
                <a:ea typeface="Consolas"/>
                <a:cs typeface="Consolas"/>
                <a:sym typeface="Consolas"/>
              </a:rPr>
              <a:t>one</a:t>
            </a:r>
            <a:r>
              <a:rPr lang="en-US" sz="2400" b="0" i="0" u="none" strike="noStrike" cap="none">
                <a:solidFill>
                  <a:srgbClr val="CCCCCC"/>
                </a:solidFill>
                <a:latin typeface="Consolas"/>
                <a:ea typeface="Consolas"/>
                <a:cs typeface="Consolas"/>
                <a:sym typeface="Consolas"/>
              </a:rPr>
              <a:t> </a:t>
            </a:r>
            <a:r>
              <a:rPr lang="en-US" sz="2400" b="0" i="0" u="none" strike="noStrike" cap="none">
                <a:solidFill>
                  <a:srgbClr val="D4D4D4"/>
                </a:solidFill>
                <a:latin typeface="Consolas"/>
                <a:ea typeface="Consolas"/>
                <a:cs typeface="Consolas"/>
                <a:sym typeface="Consolas"/>
              </a:rPr>
              <a:t>=</a:t>
            </a:r>
            <a:r>
              <a:rPr lang="en-US" sz="2400" b="0" i="0" u="none" strike="noStrike" cap="none">
                <a:solidFill>
                  <a:srgbClr val="CCCCCC"/>
                </a:solidFill>
                <a:latin typeface="Consolas"/>
                <a:ea typeface="Consolas"/>
                <a:cs typeface="Consolas"/>
                <a:sym typeface="Consolas"/>
              </a:rPr>
              <a:t> [</a:t>
            </a:r>
            <a:r>
              <a:rPr lang="en-US" sz="2400" b="0" i="0" u="none" strike="noStrike" cap="none">
                <a:solidFill>
                  <a:srgbClr val="B5CEA8"/>
                </a:solidFill>
                <a:latin typeface="Consolas"/>
                <a:ea typeface="Consolas"/>
                <a:cs typeface="Consolas"/>
                <a:sym typeface="Consolas"/>
              </a:rPr>
              <a:t>1</a:t>
            </a:r>
            <a:r>
              <a:rPr lang="en-US" sz="2400" b="0" i="0" u="none" strike="noStrike" cap="none">
                <a:solidFill>
                  <a:srgbClr val="CCCCCC"/>
                </a:solidFill>
                <a:latin typeface="Consolas"/>
                <a:ea typeface="Consolas"/>
                <a:cs typeface="Consolas"/>
                <a:sym typeface="Consolas"/>
              </a:rPr>
              <a:t>,</a:t>
            </a:r>
            <a:r>
              <a:rPr lang="en-US" sz="2400" b="0" i="0" u="none" strike="noStrike" cap="none">
                <a:solidFill>
                  <a:srgbClr val="B5CEA8"/>
                </a:solidFill>
                <a:latin typeface="Consolas"/>
                <a:ea typeface="Consolas"/>
                <a:cs typeface="Consolas"/>
                <a:sym typeface="Consolas"/>
              </a:rPr>
              <a:t>2</a:t>
            </a:r>
            <a:r>
              <a:rPr lang="en-US" sz="2400" b="0" i="0" u="none" strike="noStrike" cap="none">
                <a:solidFill>
                  <a:srgbClr val="CCCCCC"/>
                </a:solidFill>
                <a:latin typeface="Consolas"/>
                <a:ea typeface="Consolas"/>
                <a:cs typeface="Consolas"/>
                <a:sym typeface="Consolas"/>
              </a:rPr>
              <a:t>,</a:t>
            </a:r>
            <a:r>
              <a:rPr lang="en-US" sz="2400" b="0" i="0" u="none" strike="noStrike" cap="none">
                <a:solidFill>
                  <a:srgbClr val="B5CEA8"/>
                </a:solidFill>
                <a:latin typeface="Consolas"/>
                <a:ea typeface="Consolas"/>
                <a:cs typeface="Consolas"/>
                <a:sym typeface="Consolas"/>
              </a:rPr>
              <a:t>3</a:t>
            </a:r>
            <a:r>
              <a:rPr lang="en-US" sz="24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2400" b="0" i="0" u="none" strike="noStrike" cap="none">
                <a:solidFill>
                  <a:srgbClr val="9CDCFE"/>
                </a:solidFill>
                <a:latin typeface="Consolas"/>
                <a:ea typeface="Consolas"/>
                <a:cs typeface="Consolas"/>
                <a:sym typeface="Consolas"/>
              </a:rPr>
              <a:t>two</a:t>
            </a:r>
            <a:r>
              <a:rPr lang="en-US" sz="2400" b="0" i="0" u="none" strike="noStrike" cap="none">
                <a:solidFill>
                  <a:srgbClr val="CCCCCC"/>
                </a:solidFill>
                <a:latin typeface="Consolas"/>
                <a:ea typeface="Consolas"/>
                <a:cs typeface="Consolas"/>
                <a:sym typeface="Consolas"/>
              </a:rPr>
              <a:t> </a:t>
            </a:r>
            <a:r>
              <a:rPr lang="en-US" sz="2400" b="0" i="0" u="none" strike="noStrike" cap="none">
                <a:solidFill>
                  <a:srgbClr val="D4D4D4"/>
                </a:solidFill>
                <a:latin typeface="Consolas"/>
                <a:ea typeface="Consolas"/>
                <a:cs typeface="Consolas"/>
                <a:sym typeface="Consolas"/>
              </a:rPr>
              <a:t>=</a:t>
            </a:r>
            <a:r>
              <a:rPr lang="en-US" sz="2400" b="0" i="0" u="none" strike="noStrike" cap="none">
                <a:solidFill>
                  <a:srgbClr val="CCCCCC"/>
                </a:solidFill>
                <a:latin typeface="Consolas"/>
                <a:ea typeface="Consolas"/>
                <a:cs typeface="Consolas"/>
                <a:sym typeface="Consolas"/>
              </a:rPr>
              <a:t> [</a:t>
            </a:r>
            <a:r>
              <a:rPr lang="en-US" sz="2400" b="0" i="0" u="none" strike="noStrike" cap="none">
                <a:solidFill>
                  <a:srgbClr val="B5CEA8"/>
                </a:solidFill>
                <a:latin typeface="Consolas"/>
                <a:ea typeface="Consolas"/>
                <a:cs typeface="Consolas"/>
                <a:sym typeface="Consolas"/>
              </a:rPr>
              <a:t>2</a:t>
            </a:r>
            <a:r>
              <a:rPr lang="en-US" sz="2400" b="0" i="0" u="none" strike="noStrike" cap="none">
                <a:solidFill>
                  <a:srgbClr val="CCCCCC"/>
                </a:solidFill>
                <a:latin typeface="Consolas"/>
                <a:ea typeface="Consolas"/>
                <a:cs typeface="Consolas"/>
                <a:sym typeface="Consolas"/>
              </a:rPr>
              <a:t>,</a:t>
            </a:r>
            <a:r>
              <a:rPr lang="en-US" sz="2400" b="0" i="0" u="none" strike="noStrike" cap="none">
                <a:solidFill>
                  <a:srgbClr val="B5CEA8"/>
                </a:solidFill>
                <a:latin typeface="Consolas"/>
                <a:ea typeface="Consolas"/>
                <a:cs typeface="Consolas"/>
                <a:sym typeface="Consolas"/>
              </a:rPr>
              <a:t>3</a:t>
            </a:r>
            <a:r>
              <a:rPr lang="en-US" sz="2400" b="0" i="0" u="none" strike="noStrike" cap="none">
                <a:solidFill>
                  <a:srgbClr val="CCCCCC"/>
                </a:solidFill>
                <a:latin typeface="Consolas"/>
                <a:ea typeface="Consolas"/>
                <a:cs typeface="Consolas"/>
                <a:sym typeface="Consolas"/>
              </a:rPr>
              <a:t>,</a:t>
            </a:r>
            <a:r>
              <a:rPr lang="en-US" sz="2400" b="0" i="0" u="none" strike="noStrike" cap="none">
                <a:solidFill>
                  <a:srgbClr val="B5CEA8"/>
                </a:solidFill>
                <a:latin typeface="Consolas"/>
                <a:ea typeface="Consolas"/>
                <a:cs typeface="Consolas"/>
                <a:sym typeface="Consolas"/>
              </a:rPr>
              <a:t>4</a:t>
            </a:r>
            <a:r>
              <a:rPr lang="en-US" sz="24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2400" b="0" i="0" u="none" strike="noStrike" cap="none">
                <a:solidFill>
                  <a:srgbClr val="9CDCFE"/>
                </a:solidFill>
                <a:latin typeface="Consolas"/>
                <a:ea typeface="Consolas"/>
                <a:cs typeface="Consolas"/>
                <a:sym typeface="Consolas"/>
              </a:rPr>
              <a:t>tup</a:t>
            </a:r>
            <a:r>
              <a:rPr lang="en-US" sz="2400" b="0" i="0" u="none" strike="noStrike" cap="none">
                <a:solidFill>
                  <a:srgbClr val="CCCCCC"/>
                </a:solidFill>
                <a:latin typeface="Consolas"/>
                <a:ea typeface="Consolas"/>
                <a:cs typeface="Consolas"/>
                <a:sym typeface="Consolas"/>
              </a:rPr>
              <a:t> </a:t>
            </a:r>
            <a:r>
              <a:rPr lang="en-US" sz="2400" b="0" i="0" u="none" strike="noStrike" cap="none">
                <a:solidFill>
                  <a:srgbClr val="D4D4D4"/>
                </a:solidFill>
                <a:latin typeface="Consolas"/>
                <a:ea typeface="Consolas"/>
                <a:cs typeface="Consolas"/>
                <a:sym typeface="Consolas"/>
              </a:rPr>
              <a:t>=</a:t>
            </a:r>
            <a:r>
              <a:rPr lang="en-US" sz="2400" b="0" i="0" u="none" strike="noStrike" cap="none">
                <a:solidFill>
                  <a:srgbClr val="CCCCCC"/>
                </a:solidFill>
                <a:latin typeface="Consolas"/>
                <a:ea typeface="Consolas"/>
                <a:cs typeface="Consolas"/>
                <a:sym typeface="Consolas"/>
              </a:rPr>
              <a:t> (</a:t>
            </a:r>
            <a:r>
              <a:rPr lang="en-US" sz="2400" b="0" i="0" u="none" strike="noStrike" cap="none">
                <a:solidFill>
                  <a:srgbClr val="9CDCFE"/>
                </a:solidFill>
                <a:latin typeface="Consolas"/>
                <a:ea typeface="Consolas"/>
                <a:cs typeface="Consolas"/>
                <a:sym typeface="Consolas"/>
              </a:rPr>
              <a:t>one</a:t>
            </a:r>
            <a:r>
              <a:rPr lang="en-US" sz="2400" b="0" i="0" u="none" strike="noStrike" cap="none">
                <a:solidFill>
                  <a:srgbClr val="CCCCCC"/>
                </a:solidFill>
                <a:latin typeface="Consolas"/>
                <a:ea typeface="Consolas"/>
                <a:cs typeface="Consolas"/>
                <a:sym typeface="Consolas"/>
              </a:rPr>
              <a:t>,</a:t>
            </a:r>
            <a:r>
              <a:rPr lang="en-US" sz="2400" b="0" i="0" u="none" strike="noStrike" cap="none">
                <a:solidFill>
                  <a:srgbClr val="9CDCFE"/>
                </a:solidFill>
                <a:latin typeface="Consolas"/>
                <a:ea typeface="Consolas"/>
                <a:cs typeface="Consolas"/>
                <a:sym typeface="Consolas"/>
              </a:rPr>
              <a:t>two</a:t>
            </a:r>
            <a:r>
              <a:rPr lang="en-US" sz="24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2400" b="0" i="0" u="none" strike="noStrike" cap="none">
                <a:solidFill>
                  <a:srgbClr val="9CDCFE"/>
                </a:solidFill>
                <a:latin typeface="Consolas"/>
                <a:ea typeface="Consolas"/>
                <a:cs typeface="Consolas"/>
                <a:sym typeface="Consolas"/>
              </a:rPr>
              <a:t>tup</a:t>
            </a:r>
            <a:r>
              <a:rPr lang="en-US" sz="2400" b="0" i="0" u="none" strike="noStrike" cap="none">
                <a:solidFill>
                  <a:srgbClr val="CCCCCC"/>
                </a:solidFill>
                <a:latin typeface="Consolas"/>
                <a:ea typeface="Consolas"/>
                <a:cs typeface="Consolas"/>
                <a:sym typeface="Consolas"/>
              </a:rPr>
              <a:t>[</a:t>
            </a:r>
            <a:r>
              <a:rPr lang="en-US" sz="2400" b="0" i="0" u="none" strike="noStrike" cap="none">
                <a:solidFill>
                  <a:srgbClr val="B5CEA8"/>
                </a:solidFill>
                <a:latin typeface="Consolas"/>
                <a:ea typeface="Consolas"/>
                <a:cs typeface="Consolas"/>
                <a:sym typeface="Consolas"/>
              </a:rPr>
              <a:t>0</a:t>
            </a:r>
            <a:r>
              <a:rPr lang="en-US" sz="2400" b="0" i="0" u="none" strike="noStrike" cap="none">
                <a:solidFill>
                  <a:srgbClr val="CCCCCC"/>
                </a:solidFill>
                <a:latin typeface="Consolas"/>
                <a:ea typeface="Consolas"/>
                <a:cs typeface="Consolas"/>
                <a:sym typeface="Consolas"/>
              </a:rPr>
              <a:t>][</a:t>
            </a:r>
            <a:r>
              <a:rPr lang="en-US" sz="2400" b="0" i="0" u="none" strike="noStrike" cap="none">
                <a:solidFill>
                  <a:srgbClr val="B5CEA8"/>
                </a:solidFill>
                <a:latin typeface="Consolas"/>
                <a:ea typeface="Consolas"/>
                <a:cs typeface="Consolas"/>
                <a:sym typeface="Consolas"/>
              </a:rPr>
              <a:t>1</a:t>
            </a:r>
            <a:r>
              <a:rPr lang="en-US" sz="2400" b="0" i="0" u="none" strike="noStrike" cap="none">
                <a:solidFill>
                  <a:srgbClr val="CCCCCC"/>
                </a:solidFill>
                <a:latin typeface="Consolas"/>
                <a:ea typeface="Consolas"/>
                <a:cs typeface="Consolas"/>
                <a:sym typeface="Consolas"/>
              </a:rPr>
              <a:t>] </a:t>
            </a:r>
            <a:r>
              <a:rPr lang="en-US" sz="2400" b="0" i="0" u="none" strike="noStrike" cap="none">
                <a:solidFill>
                  <a:srgbClr val="D4D4D4"/>
                </a:solidFill>
                <a:latin typeface="Consolas"/>
                <a:ea typeface="Consolas"/>
                <a:cs typeface="Consolas"/>
                <a:sym typeface="Consolas"/>
              </a:rPr>
              <a:t>=</a:t>
            </a:r>
            <a:r>
              <a:rPr lang="en-US" sz="2400" b="0" i="0" u="none" strike="noStrike" cap="none">
                <a:solidFill>
                  <a:srgbClr val="CCCCCC"/>
                </a:solidFill>
                <a:latin typeface="Consolas"/>
                <a:ea typeface="Consolas"/>
                <a:cs typeface="Consolas"/>
                <a:sym typeface="Consolas"/>
              </a:rPr>
              <a:t> </a:t>
            </a:r>
            <a:r>
              <a:rPr lang="en-US" sz="2400" b="0" i="0" u="none" strike="noStrike" cap="none">
                <a:solidFill>
                  <a:srgbClr val="B5CEA8"/>
                </a:solidFill>
                <a:latin typeface="Consolas"/>
                <a:ea typeface="Consolas"/>
                <a:cs typeface="Consolas"/>
                <a:sym typeface="Consolas"/>
              </a:rPr>
              <a:t>5</a:t>
            </a:r>
            <a:endParaRPr sz="24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2400" b="0" i="0" u="none" strike="noStrike" cap="none">
                <a:solidFill>
                  <a:srgbClr val="DCDCAA"/>
                </a:solidFill>
                <a:latin typeface="Consolas"/>
                <a:ea typeface="Consolas"/>
                <a:cs typeface="Consolas"/>
                <a:sym typeface="Consolas"/>
              </a:rPr>
              <a:t>print</a:t>
            </a:r>
            <a:r>
              <a:rPr lang="en-US" sz="2400" b="0" i="0" u="none" strike="noStrike" cap="none">
                <a:solidFill>
                  <a:srgbClr val="CCCCCC"/>
                </a:solidFill>
                <a:latin typeface="Consolas"/>
                <a:ea typeface="Consolas"/>
                <a:cs typeface="Consolas"/>
                <a:sym typeface="Consolas"/>
              </a:rPr>
              <a:t>(</a:t>
            </a:r>
            <a:r>
              <a:rPr lang="en-US" sz="2400" b="0" i="0" u="none" strike="noStrike" cap="none">
                <a:solidFill>
                  <a:srgbClr val="9CDCFE"/>
                </a:solidFill>
                <a:latin typeface="Consolas"/>
                <a:ea typeface="Consolas"/>
                <a:cs typeface="Consolas"/>
                <a:sym typeface="Consolas"/>
              </a:rPr>
              <a:t>one</a:t>
            </a:r>
            <a:r>
              <a:rPr lang="en-US" sz="2400" b="0" i="0" u="none" strike="noStrike" cap="none">
                <a:solidFill>
                  <a:srgbClr val="CCCCCC"/>
                </a:solidFill>
                <a:latin typeface="Consolas"/>
                <a:ea typeface="Consolas"/>
                <a:cs typeface="Consolas"/>
                <a:sym typeface="Consolas"/>
              </a:rPr>
              <a:t>)</a:t>
            </a:r>
            <a:endParaRPr/>
          </a:p>
        </p:txBody>
      </p:sp>
      <p:sp>
        <p:nvSpPr>
          <p:cNvPr id="240" name="Google Shape;240;p112"/>
          <p:cNvSpPr txBox="1"/>
          <p:nvPr/>
        </p:nvSpPr>
        <p:spPr>
          <a:xfrm>
            <a:off x="581319" y="4499632"/>
            <a:ext cx="5514681"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dirty="0">
                <a:solidFill>
                  <a:srgbClr val="000000"/>
                </a:solidFill>
                <a:latin typeface="Arial"/>
                <a:ea typeface="Arial"/>
                <a:cs typeface="Arial"/>
                <a:sym typeface="Arial"/>
              </a:rPr>
              <a:t>What is printed by this code above?</a:t>
            </a:r>
            <a:endParaRPr dirty="0"/>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Prints [1,2,3]</a:t>
            </a:r>
            <a:endParaRPr dirty="0"/>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Prints [1,5,3]</a:t>
            </a:r>
            <a:endParaRPr dirty="0"/>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dirty="0">
                <a:solidFill>
                  <a:srgbClr val="000000"/>
                </a:solidFill>
                <a:latin typeface="Arial"/>
                <a:ea typeface="Arial"/>
                <a:cs typeface="Arial"/>
                <a:sym typeface="Arial"/>
              </a:rPr>
              <a:t>Error, tuples are immutable</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113"/>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Game Setup</a:t>
            </a:r>
            <a:endParaRPr/>
          </a:p>
        </p:txBody>
      </p:sp>
      <p:sp>
        <p:nvSpPr>
          <p:cNvPr id="247" name="Google Shape;247;p113"/>
          <p:cNvSpPr txBox="1"/>
          <p:nvPr/>
        </p:nvSpPr>
        <p:spPr>
          <a:xfrm>
            <a:off x="609599" y="1523999"/>
            <a:ext cx="10617723" cy="4320620"/>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dirty="0">
                <a:solidFill>
                  <a:schemeClr val="dk1"/>
                </a:solidFill>
                <a:latin typeface="Open Sans"/>
                <a:ea typeface="Open Sans"/>
                <a:cs typeface="Open Sans"/>
                <a:sym typeface="Open Sans"/>
              </a:rPr>
              <a:t>Function Decomposition</a:t>
            </a:r>
            <a:endParaRPr dirty="0"/>
          </a:p>
          <a:p>
            <a:pPr marL="25400" marR="0" lvl="0" indent="0" algn="l" rtl="0">
              <a:lnSpc>
                <a:spcPct val="100000"/>
              </a:lnSpc>
              <a:spcBef>
                <a:spcPts val="640"/>
              </a:spcBef>
              <a:spcAft>
                <a:spcPts val="0"/>
              </a:spcAft>
              <a:buClr>
                <a:schemeClr val="dk1"/>
              </a:buClr>
              <a:buSzPts val="3200"/>
              <a:buFont typeface="Arial"/>
              <a:buNone/>
            </a:pPr>
            <a:endParaRPr sz="3200" b="0" i="0" u="none" strike="noStrike" cap="none" dirty="0">
              <a:solidFill>
                <a:schemeClr val="dk1"/>
              </a:solidFill>
              <a:latin typeface="Open Sans"/>
              <a:ea typeface="Open Sans"/>
              <a:cs typeface="Open Sans"/>
              <a:sym typeface="Open Sans"/>
            </a:endParaRPr>
          </a:p>
          <a:p>
            <a:pPr marL="457200" marR="0" lvl="0" indent="-228600" algn="l" rtl="0">
              <a:lnSpc>
                <a:spcPct val="100000"/>
              </a:lnSpc>
              <a:spcBef>
                <a:spcPts val="640"/>
              </a:spcBef>
              <a:spcAft>
                <a:spcPts val="0"/>
              </a:spcAft>
              <a:buClr>
                <a:schemeClr val="dk1"/>
              </a:buClr>
              <a:buSzPts val="3200"/>
              <a:buFont typeface="Arial"/>
              <a:buNone/>
            </a:pPr>
            <a:endParaRPr sz="3200" b="0" i="0" u="none" strike="noStrike" cap="none" dirty="0">
              <a:solidFill>
                <a:schemeClr val="dk1"/>
              </a:solidFill>
              <a:latin typeface="Open Sans"/>
              <a:ea typeface="Open Sans"/>
              <a:cs typeface="Open Sans"/>
              <a:sym typeface="Ope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114"/>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What function is going to be harder to write?</a:t>
            </a:r>
            <a:endParaRPr/>
          </a:p>
        </p:txBody>
      </p:sp>
      <p:sp>
        <p:nvSpPr>
          <p:cNvPr id="254" name="Google Shape;254;p114"/>
          <p:cNvSpPr txBox="1"/>
          <p:nvPr/>
        </p:nvSpPr>
        <p:spPr>
          <a:xfrm>
            <a:off x="609599" y="1523999"/>
            <a:ext cx="10617723" cy="4320620"/>
          </a:xfrm>
          <a:prstGeom prst="rect">
            <a:avLst/>
          </a:prstGeom>
          <a:noFill/>
          <a:ln>
            <a:noFill/>
          </a:ln>
        </p:spPr>
        <p:txBody>
          <a:bodyPr spcFirstLastPara="1" wrap="square" lIns="91425" tIns="45700" rIns="91425" bIns="45700" anchor="t" anchorCtr="0">
            <a:normAutofit/>
          </a:bodyPr>
          <a:lstStyle/>
          <a:p>
            <a:pPr marL="539750" marR="0" lvl="0" indent="-514350" algn="l" rtl="0">
              <a:lnSpc>
                <a:spcPct val="100000"/>
              </a:lnSpc>
              <a:spcBef>
                <a:spcPts val="640"/>
              </a:spcBef>
              <a:spcAft>
                <a:spcPts val="0"/>
              </a:spcAft>
              <a:buClr>
                <a:schemeClr val="dk1"/>
              </a:buClr>
              <a:buSzPts val="3200"/>
              <a:buFont typeface="Arial"/>
              <a:buAutoNum type="alphaUcPeriod"/>
            </a:pPr>
            <a:r>
              <a:rPr lang="en-US" sz="3200" b="0" i="0" u="none" strike="noStrike" cap="none">
                <a:solidFill>
                  <a:schemeClr val="dk1"/>
                </a:solidFill>
                <a:latin typeface="Open Sans"/>
                <a:ea typeface="Open Sans"/>
                <a:cs typeface="Open Sans"/>
                <a:sym typeface="Open Sans"/>
              </a:rPr>
              <a:t>game_setup()</a:t>
            </a:r>
            <a:endParaRPr/>
          </a:p>
          <a:p>
            <a:pPr marL="539750" marR="0" lvl="0" indent="-514350" algn="l" rtl="0">
              <a:lnSpc>
                <a:spcPct val="100000"/>
              </a:lnSpc>
              <a:spcBef>
                <a:spcPts val="640"/>
              </a:spcBef>
              <a:spcAft>
                <a:spcPts val="0"/>
              </a:spcAft>
              <a:buClr>
                <a:schemeClr val="dk1"/>
              </a:buClr>
              <a:buSzPts val="3200"/>
              <a:buFont typeface="Arial"/>
              <a:buAutoNum type="alphaUcPeriod"/>
            </a:pPr>
            <a:r>
              <a:rPr lang="en-US" sz="3200" b="0" i="0" u="none" strike="noStrike" cap="none">
                <a:solidFill>
                  <a:schemeClr val="dk1"/>
                </a:solidFill>
                <a:latin typeface="Open Sans"/>
                <a:ea typeface="Open Sans"/>
                <a:cs typeface="Open Sans"/>
                <a:sym typeface="Open Sans"/>
              </a:rPr>
              <a:t>solution_setup()</a:t>
            </a:r>
            <a:endParaRPr/>
          </a:p>
          <a:p>
            <a:pPr marL="539750" marR="0" lvl="0" indent="-514350" algn="l" rtl="0">
              <a:lnSpc>
                <a:spcPct val="100000"/>
              </a:lnSpc>
              <a:spcBef>
                <a:spcPts val="640"/>
              </a:spcBef>
              <a:spcAft>
                <a:spcPts val="0"/>
              </a:spcAft>
              <a:buClr>
                <a:schemeClr val="dk1"/>
              </a:buClr>
              <a:buSzPts val="3200"/>
              <a:buFont typeface="Arial"/>
              <a:buAutoNum type="alphaUcPeriod"/>
            </a:pPr>
            <a:r>
              <a:rPr lang="en-US" sz="3200" b="0" i="0" u="none" strike="noStrike" cap="none">
                <a:solidFill>
                  <a:schemeClr val="dk1"/>
                </a:solidFill>
                <a:latin typeface="Open Sans"/>
                <a:ea typeface="Open Sans"/>
                <a:cs typeface="Open Sans"/>
                <a:sym typeface="Open Sans"/>
              </a:rPr>
              <a:t>board_setup()</a:t>
            </a:r>
            <a:endParaRPr/>
          </a:p>
          <a:p>
            <a:pPr marL="457200" marR="0" lvl="0" indent="-228600" algn="l" rtl="0">
              <a:lnSpc>
                <a:spcPct val="100000"/>
              </a:lnSpc>
              <a:spcBef>
                <a:spcPts val="640"/>
              </a:spcBef>
              <a:spcAft>
                <a:spcPts val="0"/>
              </a:spcAft>
              <a:buClr>
                <a:schemeClr val="dk1"/>
              </a:buClr>
              <a:buSzPts val="3200"/>
              <a:buFont typeface="Arial"/>
              <a:buNone/>
            </a:pPr>
            <a:endParaRPr sz="3200" b="0" i="0" u="none" strike="noStrike" cap="none">
              <a:solidFill>
                <a:schemeClr val="dk1"/>
              </a:solidFill>
              <a:latin typeface="Open Sans"/>
              <a:ea typeface="Open Sans"/>
              <a:cs typeface="Open Sans"/>
              <a:sym typeface="Open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115"/>
          <p:cNvSpPr txBox="1">
            <a:spLocks noGrp="1"/>
          </p:cNvSpPr>
          <p:nvPr>
            <p:ph type="title"/>
          </p:nvPr>
        </p:nvSpPr>
        <p:spPr>
          <a:xfrm>
            <a:off x="609600" y="57874"/>
            <a:ext cx="10972800" cy="555901"/>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solution_setup</a:t>
            </a:r>
            <a:endParaRPr/>
          </a:p>
        </p:txBody>
      </p:sp>
      <p:sp>
        <p:nvSpPr>
          <p:cNvPr id="261" name="Google Shape;261;p115"/>
          <p:cNvSpPr txBox="1"/>
          <p:nvPr/>
        </p:nvSpPr>
        <p:spPr>
          <a:xfrm>
            <a:off x="341333" y="718739"/>
            <a:ext cx="9341285" cy="2585323"/>
          </a:xfrm>
          <a:prstGeom prst="rect">
            <a:avLst/>
          </a:prstGeom>
          <a:solidFill>
            <a:srgbClr val="1F1F1F"/>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a:solidFill>
                  <a:srgbClr val="569CD6"/>
                </a:solidFill>
                <a:latin typeface="Consolas"/>
                <a:ea typeface="Consolas"/>
                <a:cs typeface="Consolas"/>
                <a:sym typeface="Consolas"/>
              </a:rPr>
              <a:t>def</a:t>
            </a:r>
            <a:r>
              <a:rPr lang="en-US" sz="1800" b="0" i="0" u="none" strike="noStrike" cap="none">
                <a:solidFill>
                  <a:srgbClr val="CCCCCC"/>
                </a:solidFill>
                <a:latin typeface="Consolas"/>
                <a:ea typeface="Consolas"/>
                <a:cs typeface="Consolas"/>
                <a:sym typeface="Consolas"/>
              </a:rPr>
              <a:t> </a:t>
            </a:r>
            <a:r>
              <a:rPr lang="en-US" sz="1800" b="0" i="0" u="none" strike="noStrike" cap="none">
                <a:solidFill>
                  <a:srgbClr val="DCDCAA"/>
                </a:solidFill>
                <a:latin typeface="Consolas"/>
                <a:ea typeface="Consolas"/>
                <a:cs typeface="Consolas"/>
                <a:sym typeface="Consolas"/>
              </a:rPr>
              <a:t>solution_setup</a:t>
            </a:r>
            <a:r>
              <a:rPr lang="en-US" sz="18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1800" b="0" i="0" u="none" strike="noStrike" cap="none">
                <a:solidFill>
                  <a:srgbClr val="CCCCCC"/>
                </a:solidFill>
                <a:latin typeface="Consolas"/>
                <a:ea typeface="Consolas"/>
                <a:cs typeface="Consolas"/>
                <a:sym typeface="Consolas"/>
              </a:rPr>
              <a:t>    </a:t>
            </a:r>
            <a:r>
              <a:rPr lang="en-US" sz="1800" b="0" i="0" u="none" strike="noStrike" cap="none">
                <a:solidFill>
                  <a:srgbClr val="CE9178"/>
                </a:solidFill>
                <a:latin typeface="Consolas"/>
                <a:ea typeface="Consolas"/>
                <a:cs typeface="Consolas"/>
                <a:sym typeface="Consolas"/>
              </a:rPr>
              <a:t>""" Create a list of lists to be returned. The first list</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will contain 5 numbers, the second list will contain 3 numbers,</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and the last list will contain 3 numbers.  The first element of</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the first list should be a number between 2-4 randomly.  The</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remaining 10 digits (the last 4 digits in the first list</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and the 3 digits in the 2nd and 3rd list) should be unique random </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numbers between 0-9.</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a:t>
            </a:r>
            <a:endParaRPr sz="1800" b="0" i="0" u="none" strike="noStrike" cap="none">
              <a:solidFill>
                <a:srgbClr val="CCCCCC"/>
              </a:solidFill>
              <a:latin typeface="Consolas"/>
              <a:ea typeface="Consolas"/>
              <a:cs typeface="Consolas"/>
              <a:sym typeface="Consolas"/>
            </a:endParaRPr>
          </a:p>
        </p:txBody>
      </p:sp>
      <p:sp>
        <p:nvSpPr>
          <p:cNvPr id="262" name="Google Shape;262;p115"/>
          <p:cNvSpPr txBox="1"/>
          <p:nvPr/>
        </p:nvSpPr>
        <p:spPr>
          <a:xfrm>
            <a:off x="341333" y="3545226"/>
            <a:ext cx="4972833"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Arial"/>
                <a:ea typeface="Arial"/>
                <a:cs typeface="Arial"/>
                <a:sym typeface="Arial"/>
              </a:rPr>
              <a:t>Copilot’s response:</a:t>
            </a:r>
            <a:endParaRPr/>
          </a:p>
        </p:txBody>
      </p:sp>
      <p:sp>
        <p:nvSpPr>
          <p:cNvPr id="263" name="Google Shape;263;p115"/>
          <p:cNvSpPr txBox="1"/>
          <p:nvPr/>
        </p:nvSpPr>
        <p:spPr>
          <a:xfrm>
            <a:off x="341333" y="4155722"/>
            <a:ext cx="2815226" cy="400110"/>
          </a:xfrm>
          <a:prstGeom prst="rect">
            <a:avLst/>
          </a:prstGeom>
          <a:solidFill>
            <a:srgbClr val="1F1F1F"/>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C586C0"/>
                </a:solidFill>
                <a:latin typeface="Consolas"/>
                <a:ea typeface="Consolas"/>
                <a:cs typeface="Consolas"/>
                <a:sym typeface="Consolas"/>
              </a:rPr>
              <a:t>    return</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4FC1FF"/>
                </a:solidFill>
                <a:latin typeface="Consolas"/>
                <a:ea typeface="Consolas"/>
                <a:cs typeface="Consolas"/>
                <a:sym typeface="Consolas"/>
              </a:rPr>
              <a:t>None</a:t>
            </a:r>
            <a:endParaRPr sz="2000" b="0" i="0" u="none" strike="noStrike" cap="none">
              <a:solidFill>
                <a:srgbClr val="CCCCCC"/>
              </a:solidFill>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116"/>
          <p:cNvSpPr txBox="1">
            <a:spLocks noGrp="1"/>
          </p:cNvSpPr>
          <p:nvPr>
            <p:ph type="title"/>
          </p:nvPr>
        </p:nvSpPr>
        <p:spPr>
          <a:xfrm>
            <a:off x="609600" y="57874"/>
            <a:ext cx="10972800" cy="69976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solution_setup – some other options</a:t>
            </a:r>
            <a:endParaRPr/>
          </a:p>
        </p:txBody>
      </p:sp>
      <p:sp>
        <p:nvSpPr>
          <p:cNvPr id="270" name="Google Shape;270;p116"/>
          <p:cNvSpPr txBox="1"/>
          <p:nvPr/>
        </p:nvSpPr>
        <p:spPr>
          <a:xfrm>
            <a:off x="412890" y="5742635"/>
            <a:ext cx="7324595" cy="400110"/>
          </a:xfrm>
          <a:prstGeom prst="rect">
            <a:avLst/>
          </a:prstGeom>
          <a:solidFill>
            <a:srgbClr val="1F1F1F"/>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C586C0"/>
                </a:solidFill>
                <a:latin typeface="Consolas"/>
                <a:ea typeface="Consolas"/>
                <a:cs typeface="Consolas"/>
                <a:sym typeface="Consolas"/>
              </a:rPr>
              <a:t>    return</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3</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1</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9</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5</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7</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2</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6</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0</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8</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4</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7</a:t>
            </a:r>
            <a:r>
              <a:rPr lang="en-US" sz="2000" b="0" i="0" u="none" strike="noStrike" cap="none">
                <a:solidFill>
                  <a:srgbClr val="CCCCCC"/>
                </a:solidFill>
                <a:latin typeface="Consolas"/>
                <a:ea typeface="Consolas"/>
                <a:cs typeface="Consolas"/>
                <a:sym typeface="Consolas"/>
              </a:rPr>
              <a:t>]]</a:t>
            </a:r>
            <a:endParaRPr/>
          </a:p>
        </p:txBody>
      </p:sp>
      <p:sp>
        <p:nvSpPr>
          <p:cNvPr id="271" name="Google Shape;271;p116"/>
          <p:cNvSpPr txBox="1"/>
          <p:nvPr/>
        </p:nvSpPr>
        <p:spPr>
          <a:xfrm>
            <a:off x="412891" y="3968319"/>
            <a:ext cx="6093912" cy="707886"/>
          </a:xfrm>
          <a:prstGeom prst="rect">
            <a:avLst/>
          </a:prstGeom>
          <a:solidFill>
            <a:srgbClr val="1F1F1F"/>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6A9955"/>
                </a:solidFill>
                <a:latin typeface="Consolas"/>
                <a:ea typeface="Consolas"/>
                <a:cs typeface="Consolas"/>
                <a:sym typeface="Consolas"/>
              </a:rPr>
              <a:t># Your code here</a:t>
            </a:r>
            <a:endParaRPr sz="20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C586C0"/>
                </a:solidFill>
                <a:latin typeface="Consolas"/>
                <a:ea typeface="Consolas"/>
                <a:cs typeface="Consolas"/>
                <a:sym typeface="Consolas"/>
              </a:rPr>
              <a:t>return</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569CD6"/>
                </a:solidFill>
                <a:latin typeface="Consolas"/>
                <a:ea typeface="Consolas"/>
                <a:cs typeface="Consolas"/>
                <a:sym typeface="Consolas"/>
              </a:rPr>
              <a:t>None</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569CD6"/>
                </a:solidFill>
                <a:latin typeface="Consolas"/>
                <a:ea typeface="Consolas"/>
                <a:cs typeface="Consolas"/>
                <a:sym typeface="Consolas"/>
              </a:rPr>
              <a:t>None</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569CD6"/>
                </a:solidFill>
                <a:latin typeface="Consolas"/>
                <a:ea typeface="Consolas"/>
                <a:cs typeface="Consolas"/>
                <a:sym typeface="Consolas"/>
              </a:rPr>
              <a:t>None</a:t>
            </a:r>
            <a:r>
              <a:rPr lang="en-US" sz="2000" b="0" i="0" u="none" strike="noStrike" cap="none">
                <a:solidFill>
                  <a:srgbClr val="CCCCCC"/>
                </a:solidFill>
                <a:latin typeface="Consolas"/>
                <a:ea typeface="Consolas"/>
                <a:cs typeface="Consolas"/>
                <a:sym typeface="Consolas"/>
              </a:rPr>
              <a:t>]</a:t>
            </a:r>
            <a:endParaRPr/>
          </a:p>
        </p:txBody>
      </p:sp>
      <p:sp>
        <p:nvSpPr>
          <p:cNvPr id="272" name="Google Shape;272;p116"/>
          <p:cNvSpPr txBox="1"/>
          <p:nvPr/>
        </p:nvSpPr>
        <p:spPr>
          <a:xfrm>
            <a:off x="412891" y="4987537"/>
            <a:ext cx="6093912" cy="400110"/>
          </a:xfrm>
          <a:prstGeom prst="rect">
            <a:avLst/>
          </a:prstGeom>
          <a:solidFill>
            <a:srgbClr val="1F1F1F"/>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C586C0"/>
                </a:solidFill>
                <a:latin typeface="Consolas"/>
                <a:ea typeface="Consolas"/>
                <a:cs typeface="Consolas"/>
                <a:sym typeface="Consolas"/>
              </a:rPr>
              <a:t>    return</a:t>
            </a:r>
            <a:r>
              <a:rPr lang="en-US" sz="2000" b="0" i="0" u="none" strike="noStrike" cap="none">
                <a:solidFill>
                  <a:srgbClr val="CCCCCC"/>
                </a:solidFill>
                <a:latin typeface="Consolas"/>
                <a:ea typeface="Consolas"/>
                <a:cs typeface="Consolas"/>
                <a:sym typeface="Consolas"/>
              </a:rPr>
              <a:t> [[],[],[]]</a:t>
            </a:r>
            <a:endParaRPr/>
          </a:p>
        </p:txBody>
      </p:sp>
      <p:sp>
        <p:nvSpPr>
          <p:cNvPr id="2" name="Google Shape;261;p115">
            <a:extLst>
              <a:ext uri="{FF2B5EF4-FFF2-40B4-BE49-F238E27FC236}">
                <a16:creationId xmlns:a16="http://schemas.microsoft.com/office/drawing/2014/main" id="{7C499CCB-3D8E-3D76-DA48-B51E2A4B9C8A}"/>
              </a:ext>
            </a:extLst>
          </p:cNvPr>
          <p:cNvSpPr txBox="1"/>
          <p:nvPr/>
        </p:nvSpPr>
        <p:spPr>
          <a:xfrm>
            <a:off x="341333" y="718739"/>
            <a:ext cx="9341285" cy="2585323"/>
          </a:xfrm>
          <a:prstGeom prst="rect">
            <a:avLst/>
          </a:prstGeom>
          <a:solidFill>
            <a:srgbClr val="1F1F1F"/>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0" i="0" u="none" strike="noStrike" cap="none">
                <a:solidFill>
                  <a:srgbClr val="569CD6"/>
                </a:solidFill>
                <a:latin typeface="Consolas"/>
                <a:ea typeface="Consolas"/>
                <a:cs typeface="Consolas"/>
                <a:sym typeface="Consolas"/>
              </a:rPr>
              <a:t>def</a:t>
            </a:r>
            <a:r>
              <a:rPr lang="en-US" sz="1800" b="0" i="0" u="none" strike="noStrike" cap="none">
                <a:solidFill>
                  <a:srgbClr val="CCCCCC"/>
                </a:solidFill>
                <a:latin typeface="Consolas"/>
                <a:ea typeface="Consolas"/>
                <a:cs typeface="Consolas"/>
                <a:sym typeface="Consolas"/>
              </a:rPr>
              <a:t> </a:t>
            </a:r>
            <a:r>
              <a:rPr lang="en-US" sz="1800" b="0" i="0" u="none" strike="noStrike" cap="none">
                <a:solidFill>
                  <a:srgbClr val="DCDCAA"/>
                </a:solidFill>
                <a:latin typeface="Consolas"/>
                <a:ea typeface="Consolas"/>
                <a:cs typeface="Consolas"/>
                <a:sym typeface="Consolas"/>
              </a:rPr>
              <a:t>solution_setup</a:t>
            </a:r>
            <a:r>
              <a:rPr lang="en-US" sz="18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1800" b="0" i="0" u="none" strike="noStrike" cap="none">
                <a:solidFill>
                  <a:srgbClr val="CCCCCC"/>
                </a:solidFill>
                <a:latin typeface="Consolas"/>
                <a:ea typeface="Consolas"/>
                <a:cs typeface="Consolas"/>
                <a:sym typeface="Consolas"/>
              </a:rPr>
              <a:t>    </a:t>
            </a:r>
            <a:r>
              <a:rPr lang="en-US" sz="1800" b="0" i="0" u="none" strike="noStrike" cap="none">
                <a:solidFill>
                  <a:srgbClr val="CE9178"/>
                </a:solidFill>
                <a:latin typeface="Consolas"/>
                <a:ea typeface="Consolas"/>
                <a:cs typeface="Consolas"/>
                <a:sym typeface="Consolas"/>
              </a:rPr>
              <a:t>""" Create a list of lists to be returned. The first list</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will contain 5 numbers, the second list will contain 3 numbers,</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and the last list will contain 3 numbers.  The first element of</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the first list should be a number between 2-4 randomly.  The</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remaining 10 digits (the last 4 digits in the first list</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and the 3 digits in the 2nd and 3rd list) should be unique random </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numbers between 0-9.</a:t>
            </a:r>
            <a:endParaRPr sz="1800" b="0" i="0" u="none" strike="noStrike" cap="none">
              <a:solidFill>
                <a:srgbClr val="CCCCCC"/>
              </a:solidFill>
              <a:latin typeface="Consolas"/>
              <a:ea typeface="Consolas"/>
              <a:cs typeface="Consolas"/>
              <a:sym typeface="Consolas"/>
            </a:endParaRPr>
          </a:p>
          <a:p>
            <a:pPr marL="0" marR="0" lvl="0" indent="0" algn="l" rtl="0">
              <a:lnSpc>
                <a:spcPct val="100000"/>
              </a:lnSpc>
              <a:spcBef>
                <a:spcPts val="0"/>
              </a:spcBef>
              <a:spcAft>
                <a:spcPts val="0"/>
              </a:spcAft>
              <a:buNone/>
            </a:pPr>
            <a:r>
              <a:rPr lang="en-US" sz="1800" b="0" i="0" u="none" strike="noStrike" cap="none">
                <a:solidFill>
                  <a:srgbClr val="CE9178"/>
                </a:solidFill>
                <a:latin typeface="Consolas"/>
                <a:ea typeface="Consolas"/>
                <a:cs typeface="Consolas"/>
                <a:sym typeface="Consolas"/>
              </a:rPr>
              <a:t>    """</a:t>
            </a:r>
            <a:endParaRPr sz="1800" b="0" i="0" u="none" strike="noStrike" cap="none">
              <a:solidFill>
                <a:srgbClr val="CCCCCC"/>
              </a:solidFill>
              <a:latin typeface="Consolas"/>
              <a:ea typeface="Consolas"/>
              <a:cs typeface="Consolas"/>
              <a:sym typeface="Consola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118"/>
          <p:cNvSpPr txBox="1">
            <a:spLocks noGrp="1"/>
          </p:cNvSpPr>
          <p:nvPr>
            <p:ph type="title"/>
          </p:nvPr>
        </p:nvSpPr>
        <p:spPr>
          <a:xfrm>
            <a:off x="609600" y="57874"/>
            <a:ext cx="10972800" cy="681162"/>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solution_setup – A possible option?</a:t>
            </a:r>
            <a:endParaRPr/>
          </a:p>
        </p:txBody>
      </p:sp>
      <p:sp>
        <p:nvSpPr>
          <p:cNvPr id="287" name="Google Shape;287;p118"/>
          <p:cNvSpPr txBox="1"/>
          <p:nvPr/>
        </p:nvSpPr>
        <p:spPr>
          <a:xfrm>
            <a:off x="265136" y="1056942"/>
            <a:ext cx="7488476" cy="3477875"/>
          </a:xfrm>
          <a:prstGeom prst="rect">
            <a:avLst/>
          </a:prstGeom>
          <a:solidFill>
            <a:srgbClr val="1F1F1F"/>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first_list </a:t>
            </a:r>
            <a:r>
              <a:rPr lang="en-US" sz="2000" b="0" i="0" u="none" strike="noStrike" cap="none">
                <a:solidFill>
                  <a:srgbClr val="D4D4D4"/>
                </a:solidFill>
                <a:latin typeface="Consolas"/>
                <a:ea typeface="Consolas"/>
                <a:cs typeface="Consolas"/>
                <a:sym typeface="Consolas"/>
              </a:rPr>
              <a:t>=</a:t>
            </a:r>
            <a:r>
              <a:rPr lang="en-US" sz="2000" b="0" i="0" u="none" strike="noStrike" cap="none">
                <a:solidFill>
                  <a:srgbClr val="CCCCCC"/>
                </a:solidFill>
                <a:latin typeface="Consolas"/>
                <a:ea typeface="Consolas"/>
                <a:cs typeface="Consolas"/>
                <a:sym typeface="Consolas"/>
              </a:rPr>
              <a:t> [random.randint(</a:t>
            </a:r>
            <a:r>
              <a:rPr lang="en-US" sz="2000" b="0" i="0" u="none" strike="noStrike" cap="none">
                <a:solidFill>
                  <a:srgbClr val="B5CEA8"/>
                </a:solidFill>
                <a:latin typeface="Consolas"/>
                <a:ea typeface="Consolas"/>
                <a:cs typeface="Consolas"/>
                <a:sym typeface="Consolas"/>
              </a:rPr>
              <a:t>2</a:t>
            </a:r>
            <a:r>
              <a:rPr lang="en-US" sz="2000" b="0" i="0" u="none" strike="noStrike" cap="none">
                <a:solidFill>
                  <a:srgbClr val="CCCCCC"/>
                </a:solidFill>
                <a:latin typeface="Consolas"/>
                <a:ea typeface="Consolas"/>
                <a:cs typeface="Consolas"/>
                <a:sym typeface="Consolas"/>
              </a:rPr>
              <a:t>,</a:t>
            </a:r>
            <a:r>
              <a:rPr lang="en-US" sz="2000" b="0" i="0" u="none" strike="noStrike" cap="none">
                <a:solidFill>
                  <a:srgbClr val="B5CEA8"/>
                </a:solidFill>
                <a:latin typeface="Consolas"/>
                <a:ea typeface="Consolas"/>
                <a:cs typeface="Consolas"/>
                <a:sym typeface="Consolas"/>
              </a:rPr>
              <a:t>4</a:t>
            </a:r>
            <a:r>
              <a:rPr lang="en-US" sz="20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second_list </a:t>
            </a:r>
            <a:r>
              <a:rPr lang="en-US" sz="2000" b="0" i="0" u="none" strike="noStrike" cap="none">
                <a:solidFill>
                  <a:srgbClr val="D4D4D4"/>
                </a:solidFill>
                <a:latin typeface="Consolas"/>
                <a:ea typeface="Consolas"/>
                <a:cs typeface="Consolas"/>
                <a:sym typeface="Consolas"/>
              </a:rPr>
              <a:t>=</a:t>
            </a:r>
            <a:r>
              <a:rPr lang="en-US" sz="2000" b="0" i="0" u="none" strike="noStrike" cap="none">
                <a:solidFill>
                  <a:srgbClr val="CCCCCC"/>
                </a:solidFill>
                <a:latin typeface="Consolas"/>
                <a:ea typeface="Consolas"/>
                <a:cs typeface="Consolas"/>
                <a:sym typeface="Consolas"/>
              </a:rPr>
              <a:t> []</a:t>
            </a:r>
            <a:endParaRPr/>
          </a:p>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third_list </a:t>
            </a:r>
            <a:r>
              <a:rPr lang="en-US" sz="2000" b="0" i="0" u="none" strike="noStrike" cap="none">
                <a:solidFill>
                  <a:srgbClr val="D4D4D4"/>
                </a:solidFill>
                <a:latin typeface="Consolas"/>
                <a:ea typeface="Consolas"/>
                <a:cs typeface="Consolas"/>
                <a:sym typeface="Consolas"/>
              </a:rPr>
              <a:t>=</a:t>
            </a:r>
            <a:r>
              <a:rPr lang="en-US" sz="2000" b="0" i="0" u="none" strike="noStrike" cap="none">
                <a:solidFill>
                  <a:srgbClr val="CCCCCC"/>
                </a:solidFill>
                <a:latin typeface="Consolas"/>
                <a:ea typeface="Consolas"/>
                <a:cs typeface="Consolas"/>
                <a:sym typeface="Consolas"/>
              </a:rPr>
              <a:t> []</a:t>
            </a:r>
            <a:endParaRPr/>
          </a:p>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C586C0"/>
                </a:solidFill>
                <a:latin typeface="Consolas"/>
                <a:ea typeface="Consolas"/>
                <a:cs typeface="Consolas"/>
                <a:sym typeface="Consolas"/>
              </a:rPr>
              <a:t>for</a:t>
            </a:r>
            <a:r>
              <a:rPr lang="en-US" sz="2000" b="0" i="0" u="none" strike="noStrike" cap="none">
                <a:solidFill>
                  <a:srgbClr val="CCCCCC"/>
                </a:solidFill>
                <a:latin typeface="Consolas"/>
                <a:ea typeface="Consolas"/>
                <a:cs typeface="Consolas"/>
                <a:sym typeface="Consolas"/>
              </a:rPr>
              <a:t> i </a:t>
            </a:r>
            <a:r>
              <a:rPr lang="en-US" sz="2000" b="0" i="0" u="none" strike="noStrike" cap="none">
                <a:solidFill>
                  <a:srgbClr val="C586C0"/>
                </a:solidFill>
                <a:latin typeface="Consolas"/>
                <a:ea typeface="Consolas"/>
                <a:cs typeface="Consolas"/>
                <a:sym typeface="Consolas"/>
              </a:rPr>
              <a:t>in</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DCDCAA"/>
                </a:solidFill>
                <a:latin typeface="Consolas"/>
                <a:ea typeface="Consolas"/>
                <a:cs typeface="Consolas"/>
                <a:sym typeface="Consolas"/>
              </a:rPr>
              <a:t>range</a:t>
            </a:r>
            <a:r>
              <a:rPr lang="en-US" sz="2000" b="0" i="0" u="none" strike="noStrike" cap="none">
                <a:solidFill>
                  <a:srgbClr val="CCCCCC"/>
                </a:solidFill>
                <a:latin typeface="Consolas"/>
                <a:ea typeface="Consolas"/>
                <a:cs typeface="Consolas"/>
                <a:sym typeface="Consolas"/>
              </a:rPr>
              <a:t>(</a:t>
            </a:r>
            <a:r>
              <a:rPr lang="en-US" sz="2000" b="0" i="0" u="none" strike="noStrike" cap="none">
                <a:solidFill>
                  <a:srgbClr val="B5CEA8"/>
                </a:solidFill>
                <a:latin typeface="Consolas"/>
                <a:ea typeface="Consolas"/>
                <a:cs typeface="Consolas"/>
                <a:sym typeface="Consolas"/>
              </a:rPr>
              <a:t>10</a:t>
            </a:r>
            <a:r>
              <a:rPr lang="en-US" sz="20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C586C0"/>
                </a:solidFill>
                <a:latin typeface="Consolas"/>
                <a:ea typeface="Consolas"/>
                <a:cs typeface="Consolas"/>
                <a:sym typeface="Consolas"/>
              </a:rPr>
              <a:t>if</a:t>
            </a:r>
            <a:r>
              <a:rPr lang="en-US" sz="2000" b="0" i="0" u="none" strike="noStrike" cap="none">
                <a:solidFill>
                  <a:srgbClr val="CCCCCC"/>
                </a:solidFill>
                <a:latin typeface="Consolas"/>
                <a:ea typeface="Consolas"/>
                <a:cs typeface="Consolas"/>
                <a:sym typeface="Consolas"/>
              </a:rPr>
              <a:t> i </a:t>
            </a:r>
            <a:r>
              <a:rPr lang="en-US" sz="2000" b="0" i="0" u="none" strike="noStrike" cap="none">
                <a:solidFill>
                  <a:srgbClr val="D4D4D4"/>
                </a:solidFill>
                <a:latin typeface="Consolas"/>
                <a:ea typeface="Consolas"/>
                <a:cs typeface="Consolas"/>
                <a:sym typeface="Consolas"/>
              </a:rPr>
              <a:t>&lt;</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4</a:t>
            </a:r>
            <a:r>
              <a:rPr lang="en-US" sz="20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first_list.append(random.randint(</a:t>
            </a:r>
            <a:r>
              <a:rPr lang="en-US" sz="2000" b="0" i="0" u="none" strike="noStrike" cap="none">
                <a:solidFill>
                  <a:srgbClr val="B5CEA8"/>
                </a:solidFill>
                <a:latin typeface="Consolas"/>
                <a:ea typeface="Consolas"/>
                <a:cs typeface="Consolas"/>
                <a:sym typeface="Consolas"/>
              </a:rPr>
              <a:t>0</a:t>
            </a:r>
            <a:r>
              <a:rPr lang="en-US" sz="2000" b="0" i="0" u="none" strike="noStrike" cap="none">
                <a:solidFill>
                  <a:srgbClr val="CCCCCC"/>
                </a:solidFill>
                <a:latin typeface="Consolas"/>
                <a:ea typeface="Consolas"/>
                <a:cs typeface="Consolas"/>
                <a:sym typeface="Consolas"/>
              </a:rPr>
              <a:t>,</a:t>
            </a:r>
            <a:r>
              <a:rPr lang="en-US" sz="2000" b="0" i="0" u="none" strike="noStrike" cap="none">
                <a:solidFill>
                  <a:srgbClr val="B5CEA8"/>
                </a:solidFill>
                <a:latin typeface="Consolas"/>
                <a:ea typeface="Consolas"/>
                <a:cs typeface="Consolas"/>
                <a:sym typeface="Consolas"/>
              </a:rPr>
              <a:t>9</a:t>
            </a:r>
            <a:r>
              <a:rPr lang="en-US" sz="20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C586C0"/>
                </a:solidFill>
                <a:latin typeface="Consolas"/>
                <a:ea typeface="Consolas"/>
                <a:cs typeface="Consolas"/>
                <a:sym typeface="Consolas"/>
              </a:rPr>
              <a:t>elif</a:t>
            </a:r>
            <a:r>
              <a:rPr lang="en-US" sz="2000" b="0" i="0" u="none" strike="noStrike" cap="none">
                <a:solidFill>
                  <a:srgbClr val="CCCCCC"/>
                </a:solidFill>
                <a:latin typeface="Consolas"/>
                <a:ea typeface="Consolas"/>
                <a:cs typeface="Consolas"/>
                <a:sym typeface="Consolas"/>
              </a:rPr>
              <a:t> i </a:t>
            </a:r>
            <a:r>
              <a:rPr lang="en-US" sz="2000" b="0" i="0" u="none" strike="noStrike" cap="none">
                <a:solidFill>
                  <a:srgbClr val="D4D4D4"/>
                </a:solidFill>
                <a:latin typeface="Consolas"/>
                <a:ea typeface="Consolas"/>
                <a:cs typeface="Consolas"/>
                <a:sym typeface="Consolas"/>
              </a:rPr>
              <a:t>&lt;</a:t>
            </a: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B5CEA8"/>
                </a:solidFill>
                <a:latin typeface="Consolas"/>
                <a:ea typeface="Consolas"/>
                <a:cs typeface="Consolas"/>
                <a:sym typeface="Consolas"/>
              </a:rPr>
              <a:t>7</a:t>
            </a:r>
            <a:r>
              <a:rPr lang="en-US" sz="20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second_list.append(random.randint(</a:t>
            </a:r>
            <a:r>
              <a:rPr lang="en-US" sz="2000" b="0" i="0" u="none" strike="noStrike" cap="none">
                <a:solidFill>
                  <a:srgbClr val="B5CEA8"/>
                </a:solidFill>
                <a:latin typeface="Consolas"/>
                <a:ea typeface="Consolas"/>
                <a:cs typeface="Consolas"/>
                <a:sym typeface="Consolas"/>
              </a:rPr>
              <a:t>0</a:t>
            </a:r>
            <a:r>
              <a:rPr lang="en-US" sz="2000" b="0" i="0" u="none" strike="noStrike" cap="none">
                <a:solidFill>
                  <a:srgbClr val="CCCCCC"/>
                </a:solidFill>
                <a:latin typeface="Consolas"/>
                <a:ea typeface="Consolas"/>
                <a:cs typeface="Consolas"/>
                <a:sym typeface="Consolas"/>
              </a:rPr>
              <a:t>,</a:t>
            </a:r>
            <a:r>
              <a:rPr lang="en-US" sz="2000" b="0" i="0" u="none" strike="noStrike" cap="none">
                <a:solidFill>
                  <a:srgbClr val="B5CEA8"/>
                </a:solidFill>
                <a:latin typeface="Consolas"/>
                <a:ea typeface="Consolas"/>
                <a:cs typeface="Consolas"/>
                <a:sym typeface="Consolas"/>
              </a:rPr>
              <a:t>9</a:t>
            </a:r>
            <a:r>
              <a:rPr lang="en-US" sz="20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C586C0"/>
                </a:solidFill>
                <a:latin typeface="Consolas"/>
                <a:ea typeface="Consolas"/>
                <a:cs typeface="Consolas"/>
                <a:sym typeface="Consolas"/>
              </a:rPr>
              <a:t>else</a:t>
            </a:r>
            <a:r>
              <a:rPr lang="en-US" sz="20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third_list.append(random.randint(</a:t>
            </a:r>
            <a:r>
              <a:rPr lang="en-US" sz="2000" b="0" i="0" u="none" strike="noStrike" cap="none">
                <a:solidFill>
                  <a:srgbClr val="B5CEA8"/>
                </a:solidFill>
                <a:latin typeface="Consolas"/>
                <a:ea typeface="Consolas"/>
                <a:cs typeface="Consolas"/>
                <a:sym typeface="Consolas"/>
              </a:rPr>
              <a:t>0</a:t>
            </a:r>
            <a:r>
              <a:rPr lang="en-US" sz="2000" b="0" i="0" u="none" strike="noStrike" cap="none">
                <a:solidFill>
                  <a:srgbClr val="CCCCCC"/>
                </a:solidFill>
                <a:latin typeface="Consolas"/>
                <a:ea typeface="Consolas"/>
                <a:cs typeface="Consolas"/>
                <a:sym typeface="Consolas"/>
              </a:rPr>
              <a:t>,</a:t>
            </a:r>
            <a:r>
              <a:rPr lang="en-US" sz="2000" b="0" i="0" u="none" strike="noStrike" cap="none">
                <a:solidFill>
                  <a:srgbClr val="B5CEA8"/>
                </a:solidFill>
                <a:latin typeface="Consolas"/>
                <a:ea typeface="Consolas"/>
                <a:cs typeface="Consolas"/>
                <a:sym typeface="Consolas"/>
              </a:rPr>
              <a:t>9</a:t>
            </a:r>
            <a:r>
              <a:rPr lang="en-US" sz="2000" b="0" i="0" u="none" strike="noStrike" cap="none">
                <a:solidFill>
                  <a:srgbClr val="CCCCCC"/>
                </a:solidFill>
                <a:latin typeface="Consolas"/>
                <a:ea typeface="Consolas"/>
                <a:cs typeface="Consolas"/>
                <a:sym typeface="Consolas"/>
              </a:rPr>
              <a:t>))</a:t>
            </a:r>
            <a:endParaRPr/>
          </a:p>
          <a:p>
            <a:pPr marL="0" marR="0" lvl="0" indent="0" algn="l" rtl="0">
              <a:lnSpc>
                <a:spcPct val="100000"/>
              </a:lnSpc>
              <a:spcBef>
                <a:spcPts val="0"/>
              </a:spcBef>
              <a:spcAft>
                <a:spcPts val="0"/>
              </a:spcAft>
              <a:buNone/>
            </a:pPr>
            <a:r>
              <a:rPr lang="en-US" sz="2000" b="0" i="0" u="none" strike="noStrike" cap="none">
                <a:solidFill>
                  <a:srgbClr val="CCCCCC"/>
                </a:solidFill>
                <a:latin typeface="Consolas"/>
                <a:ea typeface="Consolas"/>
                <a:cs typeface="Consolas"/>
                <a:sym typeface="Consolas"/>
              </a:rPr>
              <a:t>    </a:t>
            </a:r>
            <a:r>
              <a:rPr lang="en-US" sz="2000" b="0" i="0" u="none" strike="noStrike" cap="none">
                <a:solidFill>
                  <a:srgbClr val="C586C0"/>
                </a:solidFill>
                <a:latin typeface="Consolas"/>
                <a:ea typeface="Consolas"/>
                <a:cs typeface="Consolas"/>
                <a:sym typeface="Consolas"/>
              </a:rPr>
              <a:t>return</a:t>
            </a:r>
            <a:r>
              <a:rPr lang="en-US" sz="2000" b="0" i="0" u="none" strike="noStrike" cap="none">
                <a:solidFill>
                  <a:srgbClr val="CCCCCC"/>
                </a:solidFill>
                <a:latin typeface="Consolas"/>
                <a:ea typeface="Consolas"/>
                <a:cs typeface="Consolas"/>
                <a:sym typeface="Consolas"/>
              </a:rPr>
              <a:t> [first_list, second_list, third_list]</a:t>
            </a:r>
            <a:endParaRPr/>
          </a:p>
        </p:txBody>
      </p:sp>
      <p:sp>
        <p:nvSpPr>
          <p:cNvPr id="288" name="Google Shape;288;p118"/>
          <p:cNvSpPr txBox="1"/>
          <p:nvPr/>
        </p:nvSpPr>
        <p:spPr>
          <a:xfrm>
            <a:off x="7753612" y="903053"/>
            <a:ext cx="4438388" cy="415498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rgbClr val="000000"/>
                </a:solidFill>
                <a:latin typeface="Arial"/>
                <a:ea typeface="Arial"/>
                <a:cs typeface="Arial"/>
                <a:sym typeface="Arial"/>
              </a:rPr>
              <a:t>What is wrong with this code?</a:t>
            </a:r>
            <a:endParaRPr/>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a:solidFill>
                  <a:srgbClr val="000000"/>
                </a:solidFill>
                <a:latin typeface="Arial"/>
                <a:ea typeface="Arial"/>
                <a:cs typeface="Arial"/>
                <a:sym typeface="Arial"/>
              </a:rPr>
              <a:t>Runs forever</a:t>
            </a:r>
            <a:endParaRPr/>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a:solidFill>
                  <a:srgbClr val="000000"/>
                </a:solidFill>
                <a:latin typeface="Arial"/>
                <a:ea typeface="Arial"/>
                <a:cs typeface="Arial"/>
                <a:sym typeface="Arial"/>
              </a:rPr>
              <a:t>Doesn’t set the first digit to a number between 2-4</a:t>
            </a:r>
            <a:endParaRPr/>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a:solidFill>
                  <a:srgbClr val="000000"/>
                </a:solidFill>
                <a:latin typeface="Arial"/>
                <a:ea typeface="Arial"/>
                <a:cs typeface="Arial"/>
                <a:sym typeface="Arial"/>
              </a:rPr>
              <a:t>Doesn’t ensure the 10 numbers are all unique</a:t>
            </a:r>
            <a:endParaRPr/>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a:solidFill>
                  <a:srgbClr val="000000"/>
                </a:solidFill>
                <a:latin typeface="Arial"/>
                <a:ea typeface="Arial"/>
                <a:cs typeface="Arial"/>
                <a:sym typeface="Arial"/>
              </a:rPr>
              <a:t>Doesn’t make a list of the right size (3 lists, first with 5 elements, next two with 3 elements)</a:t>
            </a:r>
            <a:endParaRPr/>
          </a:p>
          <a:p>
            <a:pPr marL="457200" marR="0" lvl="0" indent="-457200" algn="l" rtl="0">
              <a:lnSpc>
                <a:spcPct val="100000"/>
              </a:lnSpc>
              <a:spcBef>
                <a:spcPts val="0"/>
              </a:spcBef>
              <a:spcAft>
                <a:spcPts val="0"/>
              </a:spcAft>
              <a:buClr>
                <a:srgbClr val="000000"/>
              </a:buClr>
              <a:buSzPts val="2400"/>
              <a:buFont typeface="Arial"/>
              <a:buAutoNum type="alphaUcPeriod"/>
            </a:pPr>
            <a:r>
              <a:rPr lang="en-US" sz="2400" b="0" i="0" u="none" strike="noStrike" cap="none">
                <a:solidFill>
                  <a:srgbClr val="000000"/>
                </a:solidFill>
                <a:latin typeface="Arial"/>
                <a:ea typeface="Arial"/>
                <a:cs typeface="Arial"/>
                <a:sym typeface="Arial"/>
              </a:rPr>
              <a:t>Nothing, this is correct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128"/>
          <p:cNvSpPr txBox="1">
            <a:spLocks noGrp="1"/>
          </p:cNvSpPr>
          <p:nvPr>
            <p:ph type="title"/>
          </p:nvPr>
        </p:nvSpPr>
        <p:spPr>
          <a:xfrm>
            <a:off x="609599" y="57874"/>
            <a:ext cx="11357113"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Summary</a:t>
            </a:r>
            <a:endParaRPr/>
          </a:p>
        </p:txBody>
      </p:sp>
      <p:sp>
        <p:nvSpPr>
          <p:cNvPr id="360" name="Google Shape;360;p128"/>
          <p:cNvSpPr txBox="1">
            <a:spLocks noGrp="1"/>
          </p:cNvSpPr>
          <p:nvPr>
            <p:ph type="body" idx="1"/>
          </p:nvPr>
        </p:nvSpPr>
        <p:spPr>
          <a:xfrm>
            <a:off x="609600" y="1196622"/>
            <a:ext cx="11130843" cy="5159022"/>
          </a:xfrm>
          <a:prstGeom prst="rect">
            <a:avLst/>
          </a:prstGeom>
          <a:noFill/>
          <a:ln>
            <a:noFill/>
          </a:ln>
        </p:spPr>
        <p:txBody>
          <a:bodyPr spcFirstLastPara="1" wrap="square" lIns="91425" tIns="45700" rIns="91425" bIns="45700" anchor="t" anchorCtr="0">
            <a:normAutofit/>
          </a:bodyPr>
          <a:lstStyle/>
          <a:p>
            <a:pPr marL="342900" lvl="0" indent="-342900" algn="l" rtl="0">
              <a:lnSpc>
                <a:spcPct val="100000"/>
              </a:lnSpc>
              <a:spcBef>
                <a:spcPts val="0"/>
              </a:spcBef>
              <a:spcAft>
                <a:spcPts val="0"/>
              </a:spcAft>
              <a:buClr>
                <a:schemeClr val="dk1"/>
              </a:buClr>
              <a:buSzPts val="3200"/>
              <a:buChar char="•"/>
            </a:pPr>
            <a:r>
              <a:rPr lang="en-US" dirty="0"/>
              <a:t>When designing games, you need to have your code maintain the state of the game in data structure(s).  Picking these data structures is crucial to a good programming experience.</a:t>
            </a:r>
            <a:endParaRPr dirty="0"/>
          </a:p>
          <a:p>
            <a:pPr marL="342900" lvl="0" indent="-342900" algn="l" rtl="0">
              <a:lnSpc>
                <a:spcPct val="100000"/>
              </a:lnSpc>
              <a:spcBef>
                <a:spcPts val="0"/>
              </a:spcBef>
              <a:spcAft>
                <a:spcPts val="0"/>
              </a:spcAft>
              <a:buClr>
                <a:schemeClr val="dk1"/>
              </a:buClr>
              <a:buSzPts val="3200"/>
              <a:buChar char="•"/>
            </a:pPr>
            <a:r>
              <a:rPr lang="en-US" dirty="0"/>
              <a:t>Copilot did well for our easier functions, but our specialized function for creating the solution was hard for it without human intervention.</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95"/>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Learning Goals for Today</a:t>
            </a:r>
            <a:endParaRPr/>
          </a:p>
        </p:txBody>
      </p:sp>
      <p:sp>
        <p:nvSpPr>
          <p:cNvPr id="85" name="Google Shape;85;p95"/>
          <p:cNvSpPr txBox="1">
            <a:spLocks noGrp="1"/>
          </p:cNvSpPr>
          <p:nvPr>
            <p:ph type="body" idx="1"/>
          </p:nvPr>
        </p:nvSpPr>
        <p:spPr>
          <a:xfrm>
            <a:off x="609600" y="1524000"/>
            <a:ext cx="10972800" cy="4602164"/>
          </a:xfrm>
          <a:prstGeom prst="rect">
            <a:avLst/>
          </a:prstGeom>
          <a:noFill/>
          <a:ln>
            <a:noFill/>
          </a:ln>
        </p:spPr>
        <p:txBody>
          <a:bodyPr spcFirstLastPara="1" wrap="square" lIns="91425" tIns="45700" rIns="91425" bIns="45700" anchor="t" anchorCtr="0">
            <a:normAutofit/>
          </a:bodyPr>
          <a:lstStyle/>
          <a:p>
            <a:pPr marL="25400" lvl="0" indent="0" algn="l" rtl="0">
              <a:lnSpc>
                <a:spcPct val="100000"/>
              </a:lnSpc>
              <a:spcBef>
                <a:spcPts val="640"/>
              </a:spcBef>
              <a:spcAft>
                <a:spcPts val="0"/>
              </a:spcAft>
              <a:buSzPts val="3200"/>
              <a:buNone/>
            </a:pPr>
            <a:r>
              <a:rPr lang="en-US"/>
              <a:t>By the end of today’s lecture, you should be able to:</a:t>
            </a:r>
            <a:endParaRPr/>
          </a:p>
          <a:p>
            <a:pPr marL="457200" lvl="0" indent="-431800" algn="l" rtl="0">
              <a:lnSpc>
                <a:spcPct val="100000"/>
              </a:lnSpc>
              <a:spcBef>
                <a:spcPts val="640"/>
              </a:spcBef>
              <a:spcAft>
                <a:spcPts val="0"/>
              </a:spcAft>
              <a:buClr>
                <a:schemeClr val="dk1"/>
              </a:buClr>
              <a:buSzPts val="3200"/>
              <a:buChar char="•"/>
            </a:pPr>
            <a:r>
              <a:rPr lang="en-US"/>
              <a:t>Determine the design of a game including the appropriate data structures to represent the state of the game</a:t>
            </a:r>
            <a:endParaRPr/>
          </a:p>
          <a:p>
            <a:pPr marL="457200" lvl="0" indent="-431800" algn="l" rtl="0">
              <a:lnSpc>
                <a:spcPct val="100000"/>
              </a:lnSpc>
              <a:spcBef>
                <a:spcPts val="640"/>
              </a:spcBef>
              <a:spcAft>
                <a:spcPts val="0"/>
              </a:spcAft>
              <a:buClr>
                <a:schemeClr val="dk1"/>
              </a:buClr>
              <a:buSzPts val="3200"/>
              <a:buChar char="•"/>
            </a:pPr>
            <a:r>
              <a:rPr lang="en-US"/>
              <a:t>Author a game in Python with a playable user</a:t>
            </a:r>
            <a:endParaRPr/>
          </a:p>
          <a:p>
            <a:pPr marL="457200" lvl="0" indent="-431800" algn="l" rtl="0">
              <a:lnSpc>
                <a:spcPct val="100000"/>
              </a:lnSpc>
              <a:spcBef>
                <a:spcPts val="640"/>
              </a:spcBef>
              <a:spcAft>
                <a:spcPts val="0"/>
              </a:spcAft>
              <a:buClr>
                <a:schemeClr val="dk1"/>
              </a:buClr>
              <a:buSzPts val="3200"/>
              <a:buChar char="•"/>
            </a:pPr>
            <a:r>
              <a:rPr lang="en-US"/>
              <a:t>Author a game simulation in Python</a:t>
            </a:r>
            <a:endParaRPr/>
          </a:p>
          <a:p>
            <a:pPr marL="457200" lvl="0" indent="-228600" algn="l" rtl="0">
              <a:lnSpc>
                <a:spcPct val="100000"/>
              </a:lnSpc>
              <a:spcBef>
                <a:spcPts val="640"/>
              </a:spcBef>
              <a:spcAft>
                <a:spcPts val="0"/>
              </a:spcAft>
              <a:buClr>
                <a:schemeClr val="dk1"/>
              </a:buClr>
              <a:buSzPts val="3200"/>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96"/>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The Game – “Any Number”!</a:t>
            </a:r>
            <a:endParaRPr/>
          </a:p>
        </p:txBody>
      </p:sp>
      <p:sp>
        <p:nvSpPr>
          <p:cNvPr id="92" name="Google Shape;92;p96"/>
          <p:cNvSpPr txBox="1">
            <a:spLocks noGrp="1"/>
          </p:cNvSpPr>
          <p:nvPr>
            <p:ph type="body" idx="1"/>
          </p:nvPr>
        </p:nvSpPr>
        <p:spPr>
          <a:xfrm>
            <a:off x="146139" y="1611682"/>
            <a:ext cx="5602664" cy="4602164"/>
          </a:xfrm>
          <a:prstGeom prst="rect">
            <a:avLst/>
          </a:prstGeom>
          <a:noFill/>
          <a:ln>
            <a:noFill/>
          </a:ln>
        </p:spPr>
        <p:txBody>
          <a:bodyPr spcFirstLastPara="1" wrap="square" lIns="91425" tIns="45700" rIns="91425" bIns="45700" anchor="t" anchorCtr="0">
            <a:normAutofit/>
          </a:bodyPr>
          <a:lstStyle/>
          <a:p>
            <a:pPr marL="457200" lvl="0" indent="-431800" algn="l" rtl="0">
              <a:lnSpc>
                <a:spcPct val="100000"/>
              </a:lnSpc>
              <a:spcBef>
                <a:spcPts val="640"/>
              </a:spcBef>
              <a:spcAft>
                <a:spcPts val="0"/>
              </a:spcAft>
              <a:buClr>
                <a:schemeClr val="dk1"/>
              </a:buClr>
              <a:buSzPts val="3200"/>
              <a:buChar char="•"/>
            </a:pPr>
            <a:r>
              <a:rPr lang="en-US" dirty="0"/>
              <a:t>Rules:</a:t>
            </a:r>
            <a:endParaRPr dirty="0"/>
          </a:p>
          <a:p>
            <a:pPr marL="914400" lvl="1" indent="-406400" algn="l" rtl="0">
              <a:lnSpc>
                <a:spcPct val="100000"/>
              </a:lnSpc>
              <a:spcBef>
                <a:spcPts val="560"/>
              </a:spcBef>
              <a:spcAft>
                <a:spcPts val="0"/>
              </a:spcAft>
              <a:buSzPts val="2800"/>
              <a:buChar char="–"/>
            </a:pPr>
            <a:r>
              <a:rPr lang="en-US" dirty="0"/>
              <a:t>Each digit appears once on the board (except the first digit in the big prize in modern episodes)</a:t>
            </a:r>
            <a:endParaRPr dirty="0"/>
          </a:p>
          <a:p>
            <a:pPr marL="914400" lvl="1" indent="-406400" algn="l" rtl="0">
              <a:lnSpc>
                <a:spcPct val="100000"/>
              </a:lnSpc>
              <a:spcBef>
                <a:spcPts val="560"/>
              </a:spcBef>
              <a:spcAft>
                <a:spcPts val="0"/>
              </a:spcAft>
              <a:buSzPts val="2800"/>
              <a:buChar char="–"/>
            </a:pPr>
            <a:r>
              <a:rPr lang="en-US" dirty="0"/>
              <a:t>The player receives the first prize that has all the numbers completed</a:t>
            </a:r>
            <a:endParaRPr dirty="0"/>
          </a:p>
        </p:txBody>
      </p:sp>
      <p:pic>
        <p:nvPicPr>
          <p:cNvPr id="93" name="Google Shape;93;p96" descr="The Price is Right with a player and playing Any Number (only the 1st digit of the car is shown, no digits in the smartphone, and none in the bank).  Drew Carey is the host."/>
          <p:cNvPicPr preferRelativeResize="0"/>
          <p:nvPr/>
        </p:nvPicPr>
        <p:blipFill rotWithShape="1">
          <a:blip r:embed="rId3">
            <a:alphaModFix/>
          </a:blip>
          <a:srcRect/>
          <a:stretch/>
        </p:blipFill>
        <p:spPr>
          <a:xfrm>
            <a:off x="6292239" y="1703539"/>
            <a:ext cx="5377843" cy="4033382"/>
          </a:xfrm>
          <a:prstGeom prst="rect">
            <a:avLst/>
          </a:prstGeom>
          <a:noFill/>
          <a:ln>
            <a:noFill/>
          </a:ln>
        </p:spPr>
      </p:pic>
      <p:sp>
        <p:nvSpPr>
          <p:cNvPr id="94" name="Google Shape;94;p96"/>
          <p:cNvSpPr txBox="1"/>
          <p:nvPr/>
        </p:nvSpPr>
        <p:spPr>
          <a:xfrm>
            <a:off x="6292239" y="5736921"/>
            <a:ext cx="575362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200" b="0" i="0" u="none" strike="noStrike" cap="none">
                <a:solidFill>
                  <a:srgbClr val="000000"/>
                </a:solidFill>
                <a:latin typeface="Arial"/>
                <a:ea typeface="Arial"/>
                <a:cs typeface="Arial"/>
                <a:sym typeface="Arial"/>
              </a:rPr>
              <a:t>Any Number from the Price is Right: credit Amazon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97"/>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Our Big Picture Goal</a:t>
            </a:r>
            <a:endParaRPr/>
          </a:p>
        </p:txBody>
      </p:sp>
      <p:sp>
        <p:nvSpPr>
          <p:cNvPr id="101" name="Google Shape;101;p97"/>
          <p:cNvSpPr txBox="1">
            <a:spLocks noGrp="1"/>
          </p:cNvSpPr>
          <p:nvPr>
            <p:ph type="body" idx="1"/>
          </p:nvPr>
        </p:nvSpPr>
        <p:spPr>
          <a:xfrm>
            <a:off x="609600" y="1524000"/>
            <a:ext cx="10551736" cy="4602164"/>
          </a:xfrm>
          <a:prstGeom prst="rect">
            <a:avLst/>
          </a:prstGeom>
          <a:noFill/>
          <a:ln>
            <a:noFill/>
          </a:ln>
        </p:spPr>
        <p:txBody>
          <a:bodyPr spcFirstLastPara="1" wrap="square" lIns="91425" tIns="45700" rIns="91425" bIns="45700" anchor="t" anchorCtr="0">
            <a:normAutofit/>
          </a:bodyPr>
          <a:lstStyle/>
          <a:p>
            <a:pPr marL="457200" lvl="0" indent="-431800" algn="l" rtl="0">
              <a:lnSpc>
                <a:spcPct val="100000"/>
              </a:lnSpc>
              <a:spcBef>
                <a:spcPts val="640"/>
              </a:spcBef>
              <a:spcAft>
                <a:spcPts val="0"/>
              </a:spcAft>
              <a:buClr>
                <a:schemeClr val="dk1"/>
              </a:buClr>
              <a:buSzPts val="3200"/>
              <a:buChar char="•"/>
            </a:pPr>
            <a:r>
              <a:rPr lang="en-US"/>
              <a:t>Write the code to create two things:</a:t>
            </a:r>
            <a:endParaRPr/>
          </a:p>
          <a:p>
            <a:pPr marL="914400" lvl="1" indent="-406400" algn="l" rtl="0">
              <a:lnSpc>
                <a:spcPct val="100000"/>
              </a:lnSpc>
              <a:spcBef>
                <a:spcPts val="560"/>
              </a:spcBef>
              <a:spcAft>
                <a:spcPts val="0"/>
              </a:spcAft>
              <a:buSzPts val="2800"/>
              <a:buChar char="–"/>
            </a:pPr>
            <a:r>
              <a:rPr lang="en-US"/>
              <a:t>A playable game by the player</a:t>
            </a:r>
            <a:endParaRPr/>
          </a:p>
          <a:p>
            <a:pPr marL="914400" lvl="1" indent="-406400" algn="l" rtl="0">
              <a:lnSpc>
                <a:spcPct val="100000"/>
              </a:lnSpc>
              <a:spcBef>
                <a:spcPts val="560"/>
              </a:spcBef>
              <a:spcAft>
                <a:spcPts val="0"/>
              </a:spcAft>
              <a:buSzPts val="2800"/>
              <a:buChar char="–"/>
            </a:pPr>
            <a:r>
              <a:rPr lang="en-US"/>
              <a:t>A game we can simulate running repeatedly to determine the likelihood of winning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98"/>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Let’s Play!</a:t>
            </a:r>
            <a:endParaRPr/>
          </a:p>
        </p:txBody>
      </p:sp>
      <p:graphicFrame>
        <p:nvGraphicFramePr>
          <p:cNvPr id="108" name="Google Shape;108;p98"/>
          <p:cNvGraphicFramePr/>
          <p:nvPr/>
        </p:nvGraphicFramePr>
        <p:xfrm>
          <a:off x="1871744" y="1700053"/>
          <a:ext cx="6744350" cy="2468910"/>
        </p:xfrm>
        <a:graphic>
          <a:graphicData uri="http://schemas.openxmlformats.org/drawingml/2006/table">
            <a:tbl>
              <a:tblPr firstRow="1" bandRow="1">
                <a:noFill/>
                <a:tableStyleId>{5570106F-54B0-4737-9CE3-5FB1895ED64E}</a:tableStyleId>
              </a:tblPr>
              <a:tblGrid>
                <a:gridCol w="2172350">
                  <a:extLst>
                    <a:ext uri="{9D8B030D-6E8A-4147-A177-3AD203B41FA5}">
                      <a16:colId xmlns:a16="http://schemas.microsoft.com/office/drawing/2014/main" val="20000"/>
                    </a:ext>
                  </a:extLst>
                </a:gridCol>
                <a:gridCol w="914400">
                  <a:extLst>
                    <a:ext uri="{9D8B030D-6E8A-4147-A177-3AD203B41FA5}">
                      <a16:colId xmlns:a16="http://schemas.microsoft.com/office/drawing/2014/main" val="20001"/>
                    </a:ext>
                  </a:extLst>
                </a:gridCol>
                <a:gridCol w="914400">
                  <a:extLst>
                    <a:ext uri="{9D8B030D-6E8A-4147-A177-3AD203B41FA5}">
                      <a16:colId xmlns:a16="http://schemas.microsoft.com/office/drawing/2014/main" val="20002"/>
                    </a:ext>
                  </a:extLst>
                </a:gridCol>
                <a:gridCol w="914400">
                  <a:extLst>
                    <a:ext uri="{9D8B030D-6E8A-4147-A177-3AD203B41FA5}">
                      <a16:colId xmlns:a16="http://schemas.microsoft.com/office/drawing/2014/main" val="20003"/>
                    </a:ext>
                  </a:extLst>
                </a:gridCol>
                <a:gridCol w="914400">
                  <a:extLst>
                    <a:ext uri="{9D8B030D-6E8A-4147-A177-3AD203B41FA5}">
                      <a16:colId xmlns:a16="http://schemas.microsoft.com/office/drawing/2014/main" val="20004"/>
                    </a:ext>
                  </a:extLst>
                </a:gridCol>
                <a:gridCol w="914400">
                  <a:extLst>
                    <a:ext uri="{9D8B030D-6E8A-4147-A177-3AD203B41FA5}">
                      <a16:colId xmlns:a16="http://schemas.microsoft.com/office/drawing/2014/main" val="20005"/>
                    </a:ext>
                  </a:extLst>
                </a:gridCol>
              </a:tblGrid>
              <a:tr h="370850">
                <a:tc>
                  <a:txBody>
                    <a:bodyPr/>
                    <a:lstStyle/>
                    <a:p>
                      <a:pPr marL="0" marR="0" lvl="0" indent="0" algn="l" rtl="0">
                        <a:lnSpc>
                          <a:spcPct val="100000"/>
                        </a:lnSpc>
                        <a:spcBef>
                          <a:spcPts val="0"/>
                        </a:spcBef>
                        <a:spcAft>
                          <a:spcPts val="0"/>
                        </a:spcAft>
                        <a:buNone/>
                      </a:pPr>
                      <a:r>
                        <a:rPr lang="en-US" sz="4800" u="none" strike="noStrike" cap="none"/>
                        <a:t>Car</a:t>
                      </a:r>
                      <a:endParaRPr/>
                    </a:p>
                  </a:txBody>
                  <a:tcPr marL="91450" marR="91450" marT="45725" marB="45725"/>
                </a:tc>
                <a:tc>
                  <a:txBody>
                    <a:bodyPr/>
                    <a:lstStyle/>
                    <a:p>
                      <a:pPr marL="0" marR="0" lvl="0" indent="0" algn="l" rtl="0">
                        <a:lnSpc>
                          <a:spcPct val="100000"/>
                        </a:lnSpc>
                        <a:spcBef>
                          <a:spcPts val="0"/>
                        </a:spcBef>
                        <a:spcAft>
                          <a:spcPts val="0"/>
                        </a:spcAft>
                        <a:buNone/>
                      </a:pPr>
                      <a:r>
                        <a:rPr lang="en-US" sz="4800" u="none" strike="noStrike" cap="none"/>
                        <a:t>2</a:t>
                      </a:r>
                      <a:endParaRPr/>
                    </a:p>
                  </a:txBody>
                  <a:tcPr marL="91450" marR="91450" marT="45725" marB="45725"/>
                </a:tc>
                <a:tc>
                  <a:txBody>
                    <a:bodyPr/>
                    <a:lstStyle/>
                    <a:p>
                      <a:pPr marL="0" marR="0" lvl="0" indent="0" algn="l" rtl="0">
                        <a:lnSpc>
                          <a:spcPct val="100000"/>
                        </a:lnSpc>
                        <a:spcBef>
                          <a:spcPts val="0"/>
                        </a:spcBef>
                        <a:spcAft>
                          <a:spcPts val="0"/>
                        </a:spcAft>
                        <a:buNone/>
                      </a:pPr>
                      <a:endParaRPr sz="48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48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48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4800" u="none" strike="noStrike" cap="none"/>
                    </a:p>
                  </a:txBody>
                  <a:tcPr marL="91450" marR="91450" marT="45725" marB="45725"/>
                </a:tc>
                <a:extLst>
                  <a:ext uri="{0D108BD9-81ED-4DB2-BD59-A6C34878D82A}">
                    <a16:rowId xmlns:a16="http://schemas.microsoft.com/office/drawing/2014/main" val="10000"/>
                  </a:ext>
                </a:extLst>
              </a:tr>
              <a:tr h="370850">
                <a:tc gridSpan="3">
                  <a:txBody>
                    <a:bodyPr/>
                    <a:lstStyle/>
                    <a:p>
                      <a:pPr marL="0" marR="0" lvl="0" indent="0" algn="l" rtl="0">
                        <a:lnSpc>
                          <a:spcPct val="100000"/>
                        </a:lnSpc>
                        <a:spcBef>
                          <a:spcPts val="0"/>
                        </a:spcBef>
                        <a:spcAft>
                          <a:spcPts val="0"/>
                        </a:spcAft>
                        <a:buNone/>
                      </a:pPr>
                      <a:r>
                        <a:rPr lang="en-US" sz="4800" u="none" strike="noStrike" cap="none"/>
                        <a:t>Appliance</a:t>
                      </a:r>
                      <a:endParaRPr/>
                    </a:p>
                  </a:txBody>
                  <a:tcPr marL="91450" marR="91450" marT="45725" marB="45725"/>
                </a:tc>
                <a:tc hMerge="1">
                  <a:txBody>
                    <a:bodyPr/>
                    <a:lstStyle/>
                    <a:p>
                      <a:endParaRPr lang="en-US"/>
                    </a:p>
                  </a:txBody>
                  <a:tcPr/>
                </a:tc>
                <a:tc hMerge="1">
                  <a:txBody>
                    <a:bodyPr/>
                    <a:lstStyle/>
                    <a:p>
                      <a:endParaRPr lang="en-US"/>
                    </a:p>
                  </a:txBody>
                  <a:tcPr/>
                </a:tc>
                <a:tc>
                  <a:txBody>
                    <a:bodyPr/>
                    <a:lstStyle/>
                    <a:p>
                      <a:pPr marL="0" marR="0" lvl="0" indent="0" algn="l" rtl="0">
                        <a:lnSpc>
                          <a:spcPct val="100000"/>
                        </a:lnSpc>
                        <a:spcBef>
                          <a:spcPts val="0"/>
                        </a:spcBef>
                        <a:spcAft>
                          <a:spcPts val="0"/>
                        </a:spcAft>
                        <a:buNone/>
                      </a:pPr>
                      <a:endParaRPr sz="48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48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4800" u="none" strike="noStrike" cap="none"/>
                    </a:p>
                  </a:txBody>
                  <a:tcPr marL="91450" marR="91450" marT="45725" marB="45725"/>
                </a:tc>
                <a:extLst>
                  <a:ext uri="{0D108BD9-81ED-4DB2-BD59-A6C34878D82A}">
                    <a16:rowId xmlns:a16="http://schemas.microsoft.com/office/drawing/2014/main" val="10001"/>
                  </a:ext>
                </a:extLst>
              </a:tr>
              <a:tr h="370850">
                <a:tc gridSpan="3">
                  <a:txBody>
                    <a:bodyPr/>
                    <a:lstStyle/>
                    <a:p>
                      <a:pPr marL="0" marR="0" lvl="0" indent="0" algn="l" rtl="0">
                        <a:lnSpc>
                          <a:spcPct val="100000"/>
                        </a:lnSpc>
                        <a:spcBef>
                          <a:spcPts val="0"/>
                        </a:spcBef>
                        <a:spcAft>
                          <a:spcPts val="0"/>
                        </a:spcAft>
                        <a:buNone/>
                      </a:pPr>
                      <a:r>
                        <a:rPr lang="en-US" sz="4800" u="none" strike="noStrike" cap="none"/>
                        <a:t>Bank</a:t>
                      </a:r>
                      <a:endParaRPr/>
                    </a:p>
                  </a:txBody>
                  <a:tcPr marL="91450" marR="91450" marT="45725" marB="45725"/>
                </a:tc>
                <a:tc hMerge="1">
                  <a:txBody>
                    <a:bodyPr/>
                    <a:lstStyle/>
                    <a:p>
                      <a:endParaRPr lang="en-US"/>
                    </a:p>
                  </a:txBody>
                  <a:tcPr/>
                </a:tc>
                <a:tc hMerge="1">
                  <a:txBody>
                    <a:bodyPr/>
                    <a:lstStyle/>
                    <a:p>
                      <a:endParaRPr lang="en-US"/>
                    </a:p>
                  </a:txBody>
                  <a:tcPr/>
                </a:tc>
                <a:tc>
                  <a:txBody>
                    <a:bodyPr/>
                    <a:lstStyle/>
                    <a:p>
                      <a:pPr marL="0" marR="0" lvl="0" indent="0" algn="l" rtl="0">
                        <a:lnSpc>
                          <a:spcPct val="100000"/>
                        </a:lnSpc>
                        <a:spcBef>
                          <a:spcPts val="0"/>
                        </a:spcBef>
                        <a:spcAft>
                          <a:spcPts val="0"/>
                        </a:spcAft>
                        <a:buNone/>
                      </a:pPr>
                      <a:endParaRPr sz="48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4800" u="none" strike="noStrike" cap="none"/>
                    </a:p>
                  </a:txBody>
                  <a:tcPr marL="91450" marR="91450" marT="45725" marB="45725"/>
                </a:tc>
                <a:tc>
                  <a:txBody>
                    <a:bodyPr/>
                    <a:lstStyle/>
                    <a:p>
                      <a:pPr marL="0" marR="0" lvl="0" indent="0" algn="l" rtl="0">
                        <a:lnSpc>
                          <a:spcPct val="100000"/>
                        </a:lnSpc>
                        <a:spcBef>
                          <a:spcPts val="0"/>
                        </a:spcBef>
                        <a:spcAft>
                          <a:spcPts val="0"/>
                        </a:spcAft>
                        <a:buNone/>
                      </a:pPr>
                      <a:endParaRPr sz="4800" u="none" strike="noStrike" cap="none"/>
                    </a:p>
                  </a:txBody>
                  <a:tcPr marL="91450" marR="91450" marT="45725" marB="45725"/>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99"/>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Let’s Break that down….</a:t>
            </a:r>
            <a:endParaRPr/>
          </a:p>
        </p:txBody>
      </p:sp>
      <p:graphicFrame>
        <p:nvGraphicFramePr>
          <p:cNvPr id="115" name="Google Shape;115;p99"/>
          <p:cNvGraphicFramePr/>
          <p:nvPr/>
        </p:nvGraphicFramePr>
        <p:xfrm>
          <a:off x="7367571" y="705574"/>
          <a:ext cx="4114775" cy="2103150"/>
        </p:xfrm>
        <a:graphic>
          <a:graphicData uri="http://schemas.openxmlformats.org/drawingml/2006/table">
            <a:tbl>
              <a:tblPr firstRow="1" bandRow="1">
                <a:noFill/>
                <a:tableStyleId>{5570106F-54B0-4737-9CE3-5FB1895ED64E}</a:tableStyleId>
              </a:tblPr>
              <a:tblGrid>
                <a:gridCol w="914400">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gridCol w="640075">
                  <a:extLst>
                    <a:ext uri="{9D8B030D-6E8A-4147-A177-3AD203B41FA5}">
                      <a16:colId xmlns:a16="http://schemas.microsoft.com/office/drawing/2014/main" val="20003"/>
                    </a:ext>
                  </a:extLst>
                </a:gridCol>
                <a:gridCol w="640075">
                  <a:extLst>
                    <a:ext uri="{9D8B030D-6E8A-4147-A177-3AD203B41FA5}">
                      <a16:colId xmlns:a16="http://schemas.microsoft.com/office/drawing/2014/main" val="20004"/>
                    </a:ext>
                  </a:extLst>
                </a:gridCol>
                <a:gridCol w="640075">
                  <a:extLst>
                    <a:ext uri="{9D8B030D-6E8A-4147-A177-3AD203B41FA5}">
                      <a16:colId xmlns:a16="http://schemas.microsoft.com/office/drawing/2014/main" val="20005"/>
                    </a:ext>
                  </a:extLst>
                </a:gridCol>
              </a:tblGrid>
              <a:tr h="520150">
                <a:tc>
                  <a:txBody>
                    <a:bodyPr/>
                    <a:lstStyle/>
                    <a:p>
                      <a:pPr marL="0" marR="0" lvl="0" indent="0" algn="l" rtl="0">
                        <a:lnSpc>
                          <a:spcPct val="100000"/>
                        </a:lnSpc>
                        <a:spcBef>
                          <a:spcPts val="0"/>
                        </a:spcBef>
                        <a:spcAft>
                          <a:spcPts val="0"/>
                        </a:spcAft>
                        <a:buNone/>
                      </a:pPr>
                      <a:r>
                        <a:rPr lang="en-US" sz="2800" u="none" strike="noStrike" cap="none"/>
                        <a:t>Car</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u="none" strike="noStrike" cap="none"/>
                        <a:t>2</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extLst>
                  <a:ext uri="{0D108BD9-81ED-4DB2-BD59-A6C34878D82A}">
                    <a16:rowId xmlns:a16="http://schemas.microsoft.com/office/drawing/2014/main" val="10000"/>
                  </a:ext>
                </a:extLst>
              </a:tr>
              <a:tr h="630525">
                <a:tc gridSpan="3">
                  <a:txBody>
                    <a:bodyPr/>
                    <a:lstStyle/>
                    <a:p>
                      <a:pPr marL="0" marR="0" lvl="0" indent="0" algn="l" rtl="0">
                        <a:lnSpc>
                          <a:spcPct val="100000"/>
                        </a:lnSpc>
                        <a:spcBef>
                          <a:spcPts val="0"/>
                        </a:spcBef>
                        <a:spcAft>
                          <a:spcPts val="0"/>
                        </a:spcAft>
                        <a:buNone/>
                      </a:pPr>
                      <a:r>
                        <a:rPr lang="en-US" sz="2800" u="none" strike="noStrike" cap="none"/>
                        <a:t>Appliance</a:t>
                      </a:r>
                      <a:endParaRPr/>
                    </a:p>
                  </a:txBody>
                  <a:tcPr marL="91450" marR="91450" marT="45725" marB="45725" anchor="ctr"/>
                </a:tc>
                <a:tc hMerge="1">
                  <a:txBody>
                    <a:bodyPr/>
                    <a:lstStyle/>
                    <a:p>
                      <a:endParaRPr lang="en-US"/>
                    </a:p>
                  </a:txBody>
                  <a:tcPr/>
                </a:tc>
                <a:tc hMerge="1">
                  <a:txBody>
                    <a:bodyPr/>
                    <a:lstStyle/>
                    <a:p>
                      <a:endParaRPr lang="en-US"/>
                    </a:p>
                  </a:txBody>
                  <a:tcP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extLst>
                  <a:ext uri="{0D108BD9-81ED-4DB2-BD59-A6C34878D82A}">
                    <a16:rowId xmlns:a16="http://schemas.microsoft.com/office/drawing/2014/main" val="10001"/>
                  </a:ext>
                </a:extLst>
              </a:tr>
              <a:tr h="630525">
                <a:tc gridSpan="3">
                  <a:txBody>
                    <a:bodyPr/>
                    <a:lstStyle/>
                    <a:p>
                      <a:pPr marL="0" marR="0" lvl="0" indent="0" algn="l" rtl="0">
                        <a:lnSpc>
                          <a:spcPct val="100000"/>
                        </a:lnSpc>
                        <a:spcBef>
                          <a:spcPts val="0"/>
                        </a:spcBef>
                        <a:spcAft>
                          <a:spcPts val="0"/>
                        </a:spcAft>
                        <a:buNone/>
                      </a:pPr>
                      <a:r>
                        <a:rPr lang="en-US" sz="2800" u="none" strike="noStrike" cap="none"/>
                        <a:t>Bank</a:t>
                      </a:r>
                      <a:endParaRPr/>
                    </a:p>
                  </a:txBody>
                  <a:tcPr marL="91450" marR="91450" marT="45725" marB="45725" anchor="ctr"/>
                </a:tc>
                <a:tc hMerge="1">
                  <a:txBody>
                    <a:bodyPr/>
                    <a:lstStyle/>
                    <a:p>
                      <a:endParaRPr lang="en-US"/>
                    </a:p>
                  </a:txBody>
                  <a:tcPr/>
                </a:tc>
                <a:tc hMerge="1">
                  <a:txBody>
                    <a:bodyPr/>
                    <a:lstStyle/>
                    <a:p>
                      <a:endParaRPr lang="en-US"/>
                    </a:p>
                  </a:txBody>
                  <a:tcP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extLst>
                  <a:ext uri="{0D108BD9-81ED-4DB2-BD59-A6C34878D82A}">
                    <a16:rowId xmlns:a16="http://schemas.microsoft.com/office/drawing/2014/main" val="10002"/>
                  </a:ext>
                </a:extLst>
              </a:tr>
            </a:tbl>
          </a:graphicData>
        </a:graphic>
      </p:graphicFrame>
      <p:sp>
        <p:nvSpPr>
          <p:cNvPr id="116" name="Google Shape;116;p99"/>
          <p:cNvSpPr txBox="1"/>
          <p:nvPr/>
        </p:nvSpPr>
        <p:spPr>
          <a:xfrm>
            <a:off x="609600" y="1524000"/>
            <a:ext cx="6657942" cy="4602164"/>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a:solidFill>
                  <a:schemeClr val="dk1"/>
                </a:solidFill>
                <a:latin typeface="Open Sans"/>
                <a:ea typeface="Open Sans"/>
                <a:cs typeface="Open Sans"/>
                <a:sym typeface="Open Sans"/>
              </a:rPr>
              <a:t>Game Setup</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00"/>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Let’s Break that down….</a:t>
            </a:r>
            <a:endParaRPr/>
          </a:p>
        </p:txBody>
      </p:sp>
      <p:graphicFrame>
        <p:nvGraphicFramePr>
          <p:cNvPr id="123" name="Google Shape;123;p100"/>
          <p:cNvGraphicFramePr/>
          <p:nvPr/>
        </p:nvGraphicFramePr>
        <p:xfrm>
          <a:off x="7367571" y="705574"/>
          <a:ext cx="4114775" cy="2103150"/>
        </p:xfrm>
        <a:graphic>
          <a:graphicData uri="http://schemas.openxmlformats.org/drawingml/2006/table">
            <a:tbl>
              <a:tblPr firstRow="1" bandRow="1">
                <a:noFill/>
                <a:tableStyleId>{5570106F-54B0-4737-9CE3-5FB1895ED64E}</a:tableStyleId>
              </a:tblPr>
              <a:tblGrid>
                <a:gridCol w="914400">
                  <a:extLst>
                    <a:ext uri="{9D8B030D-6E8A-4147-A177-3AD203B41FA5}">
                      <a16:colId xmlns:a16="http://schemas.microsoft.com/office/drawing/2014/main" val="20000"/>
                    </a:ext>
                  </a:extLst>
                </a:gridCol>
                <a:gridCol w="640075">
                  <a:extLst>
                    <a:ext uri="{9D8B030D-6E8A-4147-A177-3AD203B41FA5}">
                      <a16:colId xmlns:a16="http://schemas.microsoft.com/office/drawing/2014/main" val="20001"/>
                    </a:ext>
                  </a:extLst>
                </a:gridCol>
                <a:gridCol w="640075">
                  <a:extLst>
                    <a:ext uri="{9D8B030D-6E8A-4147-A177-3AD203B41FA5}">
                      <a16:colId xmlns:a16="http://schemas.microsoft.com/office/drawing/2014/main" val="20002"/>
                    </a:ext>
                  </a:extLst>
                </a:gridCol>
                <a:gridCol w="640075">
                  <a:extLst>
                    <a:ext uri="{9D8B030D-6E8A-4147-A177-3AD203B41FA5}">
                      <a16:colId xmlns:a16="http://schemas.microsoft.com/office/drawing/2014/main" val="20003"/>
                    </a:ext>
                  </a:extLst>
                </a:gridCol>
                <a:gridCol w="640075">
                  <a:extLst>
                    <a:ext uri="{9D8B030D-6E8A-4147-A177-3AD203B41FA5}">
                      <a16:colId xmlns:a16="http://schemas.microsoft.com/office/drawing/2014/main" val="20004"/>
                    </a:ext>
                  </a:extLst>
                </a:gridCol>
                <a:gridCol w="640075">
                  <a:extLst>
                    <a:ext uri="{9D8B030D-6E8A-4147-A177-3AD203B41FA5}">
                      <a16:colId xmlns:a16="http://schemas.microsoft.com/office/drawing/2014/main" val="20005"/>
                    </a:ext>
                  </a:extLst>
                </a:gridCol>
              </a:tblGrid>
              <a:tr h="520150">
                <a:tc>
                  <a:txBody>
                    <a:bodyPr/>
                    <a:lstStyle/>
                    <a:p>
                      <a:pPr marL="0" marR="0" lvl="0" indent="0" algn="l" rtl="0">
                        <a:lnSpc>
                          <a:spcPct val="100000"/>
                        </a:lnSpc>
                        <a:spcBef>
                          <a:spcPts val="0"/>
                        </a:spcBef>
                        <a:spcAft>
                          <a:spcPts val="0"/>
                        </a:spcAft>
                        <a:buNone/>
                      </a:pPr>
                      <a:r>
                        <a:rPr lang="en-US" sz="2800" u="none" strike="noStrike" cap="none"/>
                        <a:t>Car</a:t>
                      </a:r>
                      <a:endParaRPr/>
                    </a:p>
                  </a:txBody>
                  <a:tcPr marL="91450" marR="91450" marT="45725" marB="45725" anchor="ctr"/>
                </a:tc>
                <a:tc>
                  <a:txBody>
                    <a:bodyPr/>
                    <a:lstStyle/>
                    <a:p>
                      <a:pPr marL="0" marR="0" lvl="0" indent="0" algn="ctr" rtl="0">
                        <a:lnSpc>
                          <a:spcPct val="100000"/>
                        </a:lnSpc>
                        <a:spcBef>
                          <a:spcPts val="0"/>
                        </a:spcBef>
                        <a:spcAft>
                          <a:spcPts val="0"/>
                        </a:spcAft>
                        <a:buNone/>
                      </a:pPr>
                      <a:r>
                        <a:rPr lang="en-US" sz="2800" u="none" strike="noStrike" cap="none"/>
                        <a:t>2</a:t>
                      </a:r>
                      <a:endParaRPr/>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extLst>
                  <a:ext uri="{0D108BD9-81ED-4DB2-BD59-A6C34878D82A}">
                    <a16:rowId xmlns:a16="http://schemas.microsoft.com/office/drawing/2014/main" val="10000"/>
                  </a:ext>
                </a:extLst>
              </a:tr>
              <a:tr h="630525">
                <a:tc gridSpan="3">
                  <a:txBody>
                    <a:bodyPr/>
                    <a:lstStyle/>
                    <a:p>
                      <a:pPr marL="0" marR="0" lvl="0" indent="0" algn="l" rtl="0">
                        <a:lnSpc>
                          <a:spcPct val="100000"/>
                        </a:lnSpc>
                        <a:spcBef>
                          <a:spcPts val="0"/>
                        </a:spcBef>
                        <a:spcAft>
                          <a:spcPts val="0"/>
                        </a:spcAft>
                        <a:buNone/>
                      </a:pPr>
                      <a:r>
                        <a:rPr lang="en-US" sz="2800" u="none" strike="noStrike" cap="none"/>
                        <a:t>Appliance</a:t>
                      </a:r>
                      <a:endParaRPr/>
                    </a:p>
                  </a:txBody>
                  <a:tcPr marL="91450" marR="91450" marT="45725" marB="45725" anchor="ctr"/>
                </a:tc>
                <a:tc hMerge="1">
                  <a:txBody>
                    <a:bodyPr/>
                    <a:lstStyle/>
                    <a:p>
                      <a:endParaRPr lang="en-US"/>
                    </a:p>
                  </a:txBody>
                  <a:tcPr/>
                </a:tc>
                <a:tc hMerge="1">
                  <a:txBody>
                    <a:bodyPr/>
                    <a:lstStyle/>
                    <a:p>
                      <a:endParaRPr lang="en-US"/>
                    </a:p>
                  </a:txBody>
                  <a:tcP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extLst>
                  <a:ext uri="{0D108BD9-81ED-4DB2-BD59-A6C34878D82A}">
                    <a16:rowId xmlns:a16="http://schemas.microsoft.com/office/drawing/2014/main" val="10001"/>
                  </a:ext>
                </a:extLst>
              </a:tr>
              <a:tr h="630525">
                <a:tc gridSpan="3">
                  <a:txBody>
                    <a:bodyPr/>
                    <a:lstStyle/>
                    <a:p>
                      <a:pPr marL="0" marR="0" lvl="0" indent="0" algn="l" rtl="0">
                        <a:lnSpc>
                          <a:spcPct val="100000"/>
                        </a:lnSpc>
                        <a:spcBef>
                          <a:spcPts val="0"/>
                        </a:spcBef>
                        <a:spcAft>
                          <a:spcPts val="0"/>
                        </a:spcAft>
                        <a:buNone/>
                      </a:pPr>
                      <a:r>
                        <a:rPr lang="en-US" sz="2800" u="none" strike="noStrike" cap="none"/>
                        <a:t>Bank</a:t>
                      </a:r>
                      <a:endParaRPr/>
                    </a:p>
                  </a:txBody>
                  <a:tcPr marL="91450" marR="91450" marT="45725" marB="45725" anchor="ctr"/>
                </a:tc>
                <a:tc hMerge="1">
                  <a:txBody>
                    <a:bodyPr/>
                    <a:lstStyle/>
                    <a:p>
                      <a:endParaRPr lang="en-US"/>
                    </a:p>
                  </a:txBody>
                  <a:tcPr/>
                </a:tc>
                <a:tc hMerge="1">
                  <a:txBody>
                    <a:bodyPr/>
                    <a:lstStyle/>
                    <a:p>
                      <a:endParaRPr lang="en-US"/>
                    </a:p>
                  </a:txBody>
                  <a:tcP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tc>
                  <a:txBody>
                    <a:bodyPr/>
                    <a:lstStyle/>
                    <a:p>
                      <a:pPr marL="0" marR="0" lvl="0" indent="0" algn="ctr" rtl="0">
                        <a:lnSpc>
                          <a:spcPct val="100000"/>
                        </a:lnSpc>
                        <a:spcBef>
                          <a:spcPts val="0"/>
                        </a:spcBef>
                        <a:spcAft>
                          <a:spcPts val="0"/>
                        </a:spcAft>
                        <a:buNone/>
                      </a:pPr>
                      <a:endParaRPr sz="4000" u="none" strike="noStrike" cap="none"/>
                    </a:p>
                  </a:txBody>
                  <a:tcPr marL="91450" marR="91450" marT="45725" marB="45725" anchor="ctr"/>
                </a:tc>
                <a:extLst>
                  <a:ext uri="{0D108BD9-81ED-4DB2-BD59-A6C34878D82A}">
                    <a16:rowId xmlns:a16="http://schemas.microsoft.com/office/drawing/2014/main" val="10002"/>
                  </a:ext>
                </a:extLst>
              </a:tr>
            </a:tbl>
          </a:graphicData>
        </a:graphic>
      </p:graphicFrame>
      <p:sp>
        <p:nvSpPr>
          <p:cNvPr id="124" name="Google Shape;124;p100"/>
          <p:cNvSpPr txBox="1"/>
          <p:nvPr/>
        </p:nvSpPr>
        <p:spPr>
          <a:xfrm>
            <a:off x="609600" y="1524000"/>
            <a:ext cx="6657942" cy="4602164"/>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a:solidFill>
                  <a:schemeClr val="dk1"/>
                </a:solidFill>
                <a:latin typeface="Open Sans"/>
                <a:ea typeface="Open Sans"/>
                <a:cs typeface="Open Sans"/>
                <a:sym typeface="Open Sans"/>
              </a:rPr>
              <a:t>Game Play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01"/>
          <p:cNvSpPr txBox="1">
            <a:spLocks noGrp="1"/>
          </p:cNvSpPr>
          <p:nvPr>
            <p:ph type="title"/>
          </p:nvPr>
        </p:nvSpPr>
        <p:spPr>
          <a:xfrm>
            <a:off x="609600" y="57874"/>
            <a:ext cx="10972800" cy="12954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2"/>
              </a:buClr>
              <a:buSzPts val="4000"/>
              <a:buFont typeface="Calibri"/>
              <a:buNone/>
            </a:pPr>
            <a:r>
              <a:rPr lang="en-US"/>
              <a:t>Key Decision – How to represent the board!</a:t>
            </a:r>
            <a:endParaRPr/>
          </a:p>
        </p:txBody>
      </p:sp>
      <p:sp>
        <p:nvSpPr>
          <p:cNvPr id="131" name="Google Shape;131;p101"/>
          <p:cNvSpPr txBox="1"/>
          <p:nvPr/>
        </p:nvSpPr>
        <p:spPr>
          <a:xfrm>
            <a:off x="609600" y="1524000"/>
            <a:ext cx="10693138" cy="4602164"/>
          </a:xfrm>
          <a:prstGeom prst="rect">
            <a:avLst/>
          </a:prstGeom>
          <a:noFill/>
          <a:ln>
            <a:noFill/>
          </a:ln>
        </p:spPr>
        <p:txBody>
          <a:bodyPr spcFirstLastPara="1" wrap="square" lIns="91425" tIns="45700" rIns="91425" bIns="45700" anchor="t" anchorCtr="0">
            <a:normAutofit/>
          </a:bodyPr>
          <a:lstStyle/>
          <a:p>
            <a:pPr marL="457200" marR="0" lvl="0" indent="-431800" algn="l" rtl="0">
              <a:lnSpc>
                <a:spcPct val="100000"/>
              </a:lnSpc>
              <a:spcBef>
                <a:spcPts val="640"/>
              </a:spcBef>
              <a:spcAft>
                <a:spcPts val="0"/>
              </a:spcAft>
              <a:buClr>
                <a:schemeClr val="dk1"/>
              </a:buClr>
              <a:buSzPts val="3200"/>
              <a:buFont typeface="Arial"/>
              <a:buChar char="•"/>
            </a:pPr>
            <a:r>
              <a:rPr lang="en-US" sz="3200" b="0" i="0" u="none" strike="noStrike" cap="none">
                <a:solidFill>
                  <a:schemeClr val="dk1"/>
                </a:solidFill>
                <a:latin typeface="Open Sans"/>
                <a:ea typeface="Open Sans"/>
                <a:cs typeface="Open Sans"/>
                <a:sym typeface="Open Sans"/>
              </a:rPr>
              <a:t>Talk with your groups for 2-3 minutes, what data structure(s) should we use to represent the solution and the board.</a:t>
            </a:r>
            <a:endParaRPr/>
          </a:p>
        </p:txBody>
      </p:sp>
    </p:spTree>
  </p:cSld>
  <p:clrMapOvr>
    <a:masterClrMapping/>
  </p:clrMapOvr>
</p:sld>
</file>

<file path=ppt/theme/theme1.xml><?xml version="1.0" encoding="utf-8"?>
<a:theme xmlns:a="http://schemas.openxmlformats.org/drawingml/2006/main" name="Office Theme">
  <a:themeElements>
    <a:clrScheme name="UCSD">
      <a:dk1>
        <a:srgbClr val="162A46"/>
      </a:dk1>
      <a:lt1>
        <a:srgbClr val="FFFFFF"/>
      </a:lt1>
      <a:dk2>
        <a:srgbClr val="01639C"/>
      </a:dk2>
      <a:lt2>
        <a:srgbClr val="FFFFFF"/>
      </a:lt2>
      <a:accent1>
        <a:srgbClr val="23B8D1"/>
      </a:accent1>
      <a:accent2>
        <a:srgbClr val="73953E"/>
      </a:accent2>
      <a:accent3>
        <a:srgbClr val="FEE70C"/>
      </a:accent3>
      <a:accent4>
        <a:srgbClr val="EE8F00"/>
      </a:accent4>
      <a:accent5>
        <a:srgbClr val="B3ACA3"/>
      </a:accent5>
      <a:accent6>
        <a:srgbClr val="C79100"/>
      </a:accent6>
      <a:hlink>
        <a:srgbClr val="0329D7"/>
      </a:hlink>
      <a:folHlink>
        <a:srgbClr val="0229D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TotalTime>
  <Words>2557</Words>
  <Application>Microsoft Office PowerPoint</Application>
  <PresentationFormat>Widescreen</PresentationFormat>
  <Paragraphs>352</Paragraphs>
  <Slides>26</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Consolas</vt:lpstr>
      <vt:lpstr>Open Sans</vt:lpstr>
      <vt:lpstr>Open Sans SemiBold</vt:lpstr>
      <vt:lpstr>Calibri</vt:lpstr>
      <vt:lpstr>Arial</vt:lpstr>
      <vt:lpstr>Office Theme</vt:lpstr>
      <vt:lpstr>CSE 8A – Introduction to  Programming and Computational Problem Solving I</vt:lpstr>
      <vt:lpstr>Announcements</vt:lpstr>
      <vt:lpstr>Learning Goals for Today</vt:lpstr>
      <vt:lpstr>The Game – “Any Number”!</vt:lpstr>
      <vt:lpstr>Our Big Picture Goal</vt:lpstr>
      <vt:lpstr>Let’s Play!</vt:lpstr>
      <vt:lpstr>Let’s Break that down….</vt:lpstr>
      <vt:lpstr>Let’s Break that down….</vt:lpstr>
      <vt:lpstr>Key Decision – How to represent the board!</vt:lpstr>
      <vt:lpstr>Key Decision – How to represent the board!</vt:lpstr>
      <vt:lpstr>Key Decision – How to represent the board!</vt:lpstr>
      <vt:lpstr>Key Decision – How to represent the board!</vt:lpstr>
      <vt:lpstr>Key Decision – How to represent the board!</vt:lpstr>
      <vt:lpstr>Key Decision – How to represent the board!</vt:lpstr>
      <vt:lpstr>Aside – Can humans catch a cheating computer?</vt:lpstr>
      <vt:lpstr>Key Decision – How to represent the board!</vt:lpstr>
      <vt:lpstr>Which representation would you choose?</vt:lpstr>
      <vt:lpstr>Factors to consider when picking a representation</vt:lpstr>
      <vt:lpstr>Game Setup</vt:lpstr>
      <vt:lpstr>Concept Check for Tuples</vt:lpstr>
      <vt:lpstr>Game Setup</vt:lpstr>
      <vt:lpstr>What function is going to be harder to write?</vt:lpstr>
      <vt:lpstr>solution_setup</vt:lpstr>
      <vt:lpstr>solution_setup – some other options</vt:lpstr>
      <vt:lpstr>solution_setup – A possible option?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 8A – Introduction to  Programming and Computational Problem Solving I</dc:title>
  <dc:creator>Leo Porter</dc:creator>
  <cp:lastModifiedBy>Leo Porter</cp:lastModifiedBy>
  <cp:revision>4</cp:revision>
  <dcterms:created xsi:type="dcterms:W3CDTF">2019-07-17T06:14:48Z</dcterms:created>
  <dcterms:modified xsi:type="dcterms:W3CDTF">2023-12-17T07:22:04Z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0x0101002F3DBABC677EAC4EB89D0E5813CE1C97</vt:lpwstr>
  </property>
  <property fmtid="{D5CDD505-2E9C-101B-9397-08002B2CF9AE}" pid="3" name="_dlc_DocIdItemGuid">
    <vt:lpwstr>672fea0e-6365-4b73-84cc-a1c7a9616c94</vt:lpwstr>
  </property>
</Properties>
</file>